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14" r:id="rId4"/>
    <p:sldId id="260" r:id="rId5"/>
    <p:sldId id="300" r:id="rId6"/>
    <p:sldId id="301" r:id="rId7"/>
    <p:sldId id="302" r:id="rId8"/>
    <p:sldId id="312" r:id="rId9"/>
    <p:sldId id="261" r:id="rId10"/>
    <p:sldId id="307" r:id="rId11"/>
    <p:sldId id="262" r:id="rId12"/>
    <p:sldId id="277" r:id="rId13"/>
    <p:sldId id="308" r:id="rId14"/>
    <p:sldId id="263" r:id="rId15"/>
    <p:sldId id="309" r:id="rId16"/>
    <p:sldId id="264" r:id="rId17"/>
    <p:sldId id="310" r:id="rId18"/>
    <p:sldId id="265" r:id="rId19"/>
    <p:sldId id="311" r:id="rId20"/>
    <p:sldId id="278" r:id="rId21"/>
    <p:sldId id="279" r:id="rId22"/>
    <p:sldId id="257" r:id="rId23"/>
    <p:sldId id="266" r:id="rId24"/>
    <p:sldId id="280" r:id="rId25"/>
    <p:sldId id="281" r:id="rId26"/>
    <p:sldId id="267" r:id="rId27"/>
    <p:sldId id="268" r:id="rId28"/>
    <p:sldId id="269" r:id="rId29"/>
    <p:sldId id="290" r:id="rId30"/>
    <p:sldId id="291" r:id="rId31"/>
    <p:sldId id="292" r:id="rId32"/>
    <p:sldId id="293" r:id="rId33"/>
    <p:sldId id="284" r:id="rId34"/>
    <p:sldId id="285" r:id="rId35"/>
    <p:sldId id="286" r:id="rId36"/>
    <p:sldId id="287" r:id="rId37"/>
    <p:sldId id="288" r:id="rId38"/>
    <p:sldId id="270" r:id="rId39"/>
    <p:sldId id="258" r:id="rId40"/>
    <p:sldId id="289" r:id="rId41"/>
    <p:sldId id="271" r:id="rId42"/>
    <p:sldId id="295" r:id="rId43"/>
    <p:sldId id="294" r:id="rId44"/>
    <p:sldId id="296" r:id="rId45"/>
    <p:sldId id="297" r:id="rId46"/>
    <p:sldId id="298" r:id="rId47"/>
    <p:sldId id="299" r:id="rId48"/>
    <p:sldId id="273" r:id="rId49"/>
    <p:sldId id="274" r:id="rId50"/>
    <p:sldId id="303" r:id="rId51"/>
    <p:sldId id="304" r:id="rId52"/>
    <p:sldId id="305" r:id="rId53"/>
    <p:sldId id="306" r:id="rId54"/>
    <p:sldId id="275" r:id="rId55"/>
    <p:sldId id="259" r:id="rId56"/>
    <p:sldId id="27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0D660-B1F5-4DC2-88FE-84803E559E7F}" v="42" dt="2024-02-07T12:02:41.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zynski, Thomas J" userId="4ba5c35f-3492-4a6e-bbc4-bbf8a2457d21" providerId="ADAL" clId="{34C0D660-B1F5-4DC2-88FE-84803E559E7F}"/>
    <pc:docChg chg="undo custSel addSld delSld modSld sldOrd">
      <pc:chgData name="Duszynski, Thomas J" userId="4ba5c35f-3492-4a6e-bbc4-bbf8a2457d21" providerId="ADAL" clId="{34C0D660-B1F5-4DC2-88FE-84803E559E7F}" dt="2024-02-07T12:03:35.138" v="3196" actId="2711"/>
      <pc:docMkLst>
        <pc:docMk/>
      </pc:docMkLst>
      <pc:sldChg chg="modSp mod">
        <pc:chgData name="Duszynski, Thomas J" userId="4ba5c35f-3492-4a6e-bbc4-bbf8a2457d21" providerId="ADAL" clId="{34C0D660-B1F5-4DC2-88FE-84803E559E7F}" dt="2024-02-02T12:54:03.950" v="430" actId="2711"/>
        <pc:sldMkLst>
          <pc:docMk/>
          <pc:sldMk cId="1881040251" sldId="256"/>
        </pc:sldMkLst>
        <pc:spChg chg="mod">
          <ac:chgData name="Duszynski, Thomas J" userId="4ba5c35f-3492-4a6e-bbc4-bbf8a2457d21" providerId="ADAL" clId="{34C0D660-B1F5-4DC2-88FE-84803E559E7F}" dt="2024-02-02T12:53:55.606" v="429" actId="2711"/>
          <ac:spMkLst>
            <pc:docMk/>
            <pc:sldMk cId="1881040251" sldId="256"/>
            <ac:spMk id="2" creationId="{2F4FB17B-2103-5BD3-FE84-A4BCB283B036}"/>
          </ac:spMkLst>
        </pc:spChg>
        <pc:spChg chg="mod">
          <ac:chgData name="Duszynski, Thomas J" userId="4ba5c35f-3492-4a6e-bbc4-bbf8a2457d21" providerId="ADAL" clId="{34C0D660-B1F5-4DC2-88FE-84803E559E7F}" dt="2024-02-02T12:54:03.950" v="430" actId="2711"/>
          <ac:spMkLst>
            <pc:docMk/>
            <pc:sldMk cId="1881040251" sldId="256"/>
            <ac:spMk id="3" creationId="{9D0FEF1F-4C18-D68A-8500-B817F6524A57}"/>
          </ac:spMkLst>
        </pc:spChg>
      </pc:sldChg>
      <pc:sldChg chg="modSp mod">
        <pc:chgData name="Duszynski, Thomas J" userId="4ba5c35f-3492-4a6e-bbc4-bbf8a2457d21" providerId="ADAL" clId="{34C0D660-B1F5-4DC2-88FE-84803E559E7F}" dt="2024-02-06T13:56:36.532" v="1139" actId="313"/>
        <pc:sldMkLst>
          <pc:docMk/>
          <pc:sldMk cId="2515679586" sldId="257"/>
        </pc:sldMkLst>
        <pc:spChg chg="mod">
          <ac:chgData name="Duszynski, Thomas J" userId="4ba5c35f-3492-4a6e-bbc4-bbf8a2457d21" providerId="ADAL" clId="{34C0D660-B1F5-4DC2-88FE-84803E559E7F}" dt="2024-02-02T13:30:53.831" v="499" actId="113"/>
          <ac:spMkLst>
            <pc:docMk/>
            <pc:sldMk cId="2515679586" sldId="257"/>
            <ac:spMk id="2" creationId="{8EBB574A-07D7-0BF1-AC97-C31441FE7A8D}"/>
          </ac:spMkLst>
        </pc:spChg>
        <pc:spChg chg="mod">
          <ac:chgData name="Duszynski, Thomas J" userId="4ba5c35f-3492-4a6e-bbc4-bbf8a2457d21" providerId="ADAL" clId="{34C0D660-B1F5-4DC2-88FE-84803E559E7F}" dt="2024-02-06T13:56:36.532" v="1139" actId="313"/>
          <ac:spMkLst>
            <pc:docMk/>
            <pc:sldMk cId="2515679586" sldId="257"/>
            <ac:spMk id="3" creationId="{434FD087-0577-E05D-8C07-E1507F3C0ECC}"/>
          </ac:spMkLst>
        </pc:spChg>
      </pc:sldChg>
      <pc:sldChg chg="modSp mod">
        <pc:chgData name="Duszynski, Thomas J" userId="4ba5c35f-3492-4a6e-bbc4-bbf8a2457d21" providerId="ADAL" clId="{34C0D660-B1F5-4DC2-88FE-84803E559E7F}" dt="2024-02-05T13:19:44.812" v="816" actId="20577"/>
        <pc:sldMkLst>
          <pc:docMk/>
          <pc:sldMk cId="1211167102" sldId="258"/>
        </pc:sldMkLst>
        <pc:spChg chg="mod">
          <ac:chgData name="Duszynski, Thomas J" userId="4ba5c35f-3492-4a6e-bbc4-bbf8a2457d21" providerId="ADAL" clId="{34C0D660-B1F5-4DC2-88FE-84803E559E7F}" dt="2024-02-02T13:45:29.253" v="510" actId="2711"/>
          <ac:spMkLst>
            <pc:docMk/>
            <pc:sldMk cId="1211167102" sldId="258"/>
            <ac:spMk id="2" creationId="{4AA54FC7-30E4-4A37-1DD8-CABD508EE5DB}"/>
          </ac:spMkLst>
        </pc:spChg>
        <pc:spChg chg="mod">
          <ac:chgData name="Duszynski, Thomas J" userId="4ba5c35f-3492-4a6e-bbc4-bbf8a2457d21" providerId="ADAL" clId="{34C0D660-B1F5-4DC2-88FE-84803E559E7F}" dt="2024-02-05T13:19:44.812" v="816" actId="20577"/>
          <ac:spMkLst>
            <pc:docMk/>
            <pc:sldMk cId="1211167102" sldId="258"/>
            <ac:spMk id="3" creationId="{B05BF9A6-A811-E887-70C2-B0FA7F9BB9B2}"/>
          </ac:spMkLst>
        </pc:spChg>
      </pc:sldChg>
      <pc:sldChg chg="modSp mod">
        <pc:chgData name="Duszynski, Thomas J" userId="4ba5c35f-3492-4a6e-bbc4-bbf8a2457d21" providerId="ADAL" clId="{34C0D660-B1F5-4DC2-88FE-84803E559E7F}" dt="2024-02-01T19:21:25.393" v="428" actId="20577"/>
        <pc:sldMkLst>
          <pc:docMk/>
          <pc:sldMk cId="4129352104" sldId="259"/>
        </pc:sldMkLst>
        <pc:spChg chg="mod">
          <ac:chgData name="Duszynski, Thomas J" userId="4ba5c35f-3492-4a6e-bbc4-bbf8a2457d21" providerId="ADAL" clId="{34C0D660-B1F5-4DC2-88FE-84803E559E7F}" dt="2024-02-01T19:21:25.393" v="428" actId="20577"/>
          <ac:spMkLst>
            <pc:docMk/>
            <pc:sldMk cId="4129352104" sldId="259"/>
            <ac:spMk id="2" creationId="{B3C8F913-46C9-5766-6985-3B2DE0394624}"/>
          </ac:spMkLst>
        </pc:spChg>
        <pc:spChg chg="mod">
          <ac:chgData name="Duszynski, Thomas J" userId="4ba5c35f-3492-4a6e-bbc4-bbf8a2457d21" providerId="ADAL" clId="{34C0D660-B1F5-4DC2-88FE-84803E559E7F}" dt="2024-02-01T19:21:22.184" v="419" actId="6549"/>
          <ac:spMkLst>
            <pc:docMk/>
            <pc:sldMk cId="4129352104" sldId="259"/>
            <ac:spMk id="3" creationId="{AB73441C-328F-C5A6-D3BA-928BC339916C}"/>
          </ac:spMkLst>
        </pc:spChg>
      </pc:sldChg>
      <pc:sldChg chg="modSp new mod">
        <pc:chgData name="Duszynski, Thomas J" userId="4ba5c35f-3492-4a6e-bbc4-bbf8a2457d21" providerId="ADAL" clId="{34C0D660-B1F5-4DC2-88FE-84803E559E7F}" dt="2024-02-01T19:15:19.638" v="252" actId="6549"/>
        <pc:sldMkLst>
          <pc:docMk/>
          <pc:sldMk cId="1431005242" sldId="260"/>
        </pc:sldMkLst>
        <pc:spChg chg="mod">
          <ac:chgData name="Duszynski, Thomas J" userId="4ba5c35f-3492-4a6e-bbc4-bbf8a2457d21" providerId="ADAL" clId="{34C0D660-B1F5-4DC2-88FE-84803E559E7F}" dt="2024-02-01T19:12:06.485" v="10" actId="20577"/>
          <ac:spMkLst>
            <pc:docMk/>
            <pc:sldMk cId="1431005242" sldId="260"/>
            <ac:spMk id="2" creationId="{350E2456-EB94-9CAE-DE48-0B60AFBF7298}"/>
          </ac:spMkLst>
        </pc:spChg>
        <pc:spChg chg="mod">
          <ac:chgData name="Duszynski, Thomas J" userId="4ba5c35f-3492-4a6e-bbc4-bbf8a2457d21" providerId="ADAL" clId="{34C0D660-B1F5-4DC2-88FE-84803E559E7F}" dt="2024-02-01T19:15:19.638" v="252" actId="6549"/>
          <ac:spMkLst>
            <pc:docMk/>
            <pc:sldMk cId="1431005242" sldId="260"/>
            <ac:spMk id="3" creationId="{F7A1BEA8-7375-99F7-6061-4EDE3F89171E}"/>
          </ac:spMkLst>
        </pc:spChg>
      </pc:sldChg>
      <pc:sldChg chg="modSp new mod">
        <pc:chgData name="Duszynski, Thomas J" userId="4ba5c35f-3492-4a6e-bbc4-bbf8a2457d21" providerId="ADAL" clId="{34C0D660-B1F5-4DC2-88FE-84803E559E7F}" dt="2024-02-06T14:45:43.748" v="3133" actId="20577"/>
        <pc:sldMkLst>
          <pc:docMk/>
          <pc:sldMk cId="1205407579" sldId="261"/>
        </pc:sldMkLst>
        <pc:spChg chg="mod">
          <ac:chgData name="Duszynski, Thomas J" userId="4ba5c35f-3492-4a6e-bbc4-bbf8a2457d21" providerId="ADAL" clId="{34C0D660-B1F5-4DC2-88FE-84803E559E7F}" dt="2024-02-06T14:45:01.457" v="3115"/>
          <ac:spMkLst>
            <pc:docMk/>
            <pc:sldMk cId="1205407579" sldId="261"/>
            <ac:spMk id="2" creationId="{349EFBB3-450C-2CFD-25AE-CABFA8344D9A}"/>
          </ac:spMkLst>
        </pc:spChg>
        <pc:spChg chg="mod">
          <ac:chgData name="Duszynski, Thomas J" userId="4ba5c35f-3492-4a6e-bbc4-bbf8a2457d21" providerId="ADAL" clId="{34C0D660-B1F5-4DC2-88FE-84803E559E7F}" dt="2024-02-06T14:45:43.748" v="3133" actId="20577"/>
          <ac:spMkLst>
            <pc:docMk/>
            <pc:sldMk cId="1205407579" sldId="261"/>
            <ac:spMk id="3" creationId="{30F1C19E-B097-15AD-C476-C0E644FCCA59}"/>
          </ac:spMkLst>
        </pc:spChg>
      </pc:sldChg>
      <pc:sldChg chg="modSp new mod">
        <pc:chgData name="Duszynski, Thomas J" userId="4ba5c35f-3492-4a6e-bbc4-bbf8a2457d21" providerId="ADAL" clId="{34C0D660-B1F5-4DC2-88FE-84803E559E7F}" dt="2024-02-07T12:02:00.659" v="3185" actId="20577"/>
        <pc:sldMkLst>
          <pc:docMk/>
          <pc:sldMk cId="3270375005" sldId="262"/>
        </pc:sldMkLst>
        <pc:spChg chg="mod">
          <ac:chgData name="Duszynski, Thomas J" userId="4ba5c35f-3492-4a6e-bbc4-bbf8a2457d21" providerId="ADAL" clId="{34C0D660-B1F5-4DC2-88FE-84803E559E7F}" dt="2024-02-02T13:14:09.535" v="482" actId="2711"/>
          <ac:spMkLst>
            <pc:docMk/>
            <pc:sldMk cId="3270375005" sldId="262"/>
            <ac:spMk id="2" creationId="{27857BC4-262A-C9F8-A701-0FEA9F682AD4}"/>
          </ac:spMkLst>
        </pc:spChg>
        <pc:spChg chg="mod">
          <ac:chgData name="Duszynski, Thomas J" userId="4ba5c35f-3492-4a6e-bbc4-bbf8a2457d21" providerId="ADAL" clId="{34C0D660-B1F5-4DC2-88FE-84803E559E7F}" dt="2024-02-07T12:02:00.659" v="3185" actId="20577"/>
          <ac:spMkLst>
            <pc:docMk/>
            <pc:sldMk cId="3270375005" sldId="262"/>
            <ac:spMk id="3" creationId="{2239EA9D-3C8B-EE4F-5BA7-76387B82F559}"/>
          </ac:spMkLst>
        </pc:spChg>
      </pc:sldChg>
      <pc:sldChg chg="modSp new mod">
        <pc:chgData name="Duszynski, Thomas J" userId="4ba5c35f-3492-4a6e-bbc4-bbf8a2457d21" providerId="ADAL" clId="{34C0D660-B1F5-4DC2-88FE-84803E559E7F}" dt="2024-02-07T12:02:27.246" v="3194" actId="20577"/>
        <pc:sldMkLst>
          <pc:docMk/>
          <pc:sldMk cId="1994454255" sldId="263"/>
        </pc:sldMkLst>
        <pc:spChg chg="mod">
          <ac:chgData name="Duszynski, Thomas J" userId="4ba5c35f-3492-4a6e-bbc4-bbf8a2457d21" providerId="ADAL" clId="{34C0D660-B1F5-4DC2-88FE-84803E559E7F}" dt="2024-02-07T12:02:27.246" v="3194" actId="20577"/>
          <ac:spMkLst>
            <pc:docMk/>
            <pc:sldMk cId="1994454255" sldId="263"/>
            <ac:spMk id="2" creationId="{F04BAB87-E7F1-8783-061D-215A4A635FCD}"/>
          </ac:spMkLst>
        </pc:spChg>
        <pc:spChg chg="mod">
          <ac:chgData name="Duszynski, Thomas J" userId="4ba5c35f-3492-4a6e-bbc4-bbf8a2457d21" providerId="ADAL" clId="{34C0D660-B1F5-4DC2-88FE-84803E559E7F}" dt="2024-02-06T14:39:50.313" v="2986" actId="113"/>
          <ac:spMkLst>
            <pc:docMk/>
            <pc:sldMk cId="1994454255" sldId="263"/>
            <ac:spMk id="3" creationId="{8EAD257E-1732-CD2F-157C-8C4684B7A42D}"/>
          </ac:spMkLst>
        </pc:spChg>
      </pc:sldChg>
      <pc:sldChg chg="modSp new mod">
        <pc:chgData name="Duszynski, Thomas J" userId="4ba5c35f-3492-4a6e-bbc4-bbf8a2457d21" providerId="ADAL" clId="{34C0D660-B1F5-4DC2-88FE-84803E559E7F}" dt="2024-02-06T14:40:45.924" v="3026" actId="20577"/>
        <pc:sldMkLst>
          <pc:docMk/>
          <pc:sldMk cId="1014866422" sldId="264"/>
        </pc:sldMkLst>
        <pc:spChg chg="mod">
          <ac:chgData name="Duszynski, Thomas J" userId="4ba5c35f-3492-4a6e-bbc4-bbf8a2457d21" providerId="ADAL" clId="{34C0D660-B1F5-4DC2-88FE-84803E559E7F}" dt="2024-02-06T14:40:45.924" v="3026" actId="20577"/>
          <ac:spMkLst>
            <pc:docMk/>
            <pc:sldMk cId="1014866422" sldId="264"/>
            <ac:spMk id="2" creationId="{89396802-05EA-D9AE-DD23-10F833BD3391}"/>
          </ac:spMkLst>
        </pc:spChg>
        <pc:spChg chg="mod">
          <ac:chgData name="Duszynski, Thomas J" userId="4ba5c35f-3492-4a6e-bbc4-bbf8a2457d21" providerId="ADAL" clId="{34C0D660-B1F5-4DC2-88FE-84803E559E7F}" dt="2024-02-06T14:40:29.744" v="2994" actId="20577"/>
          <ac:spMkLst>
            <pc:docMk/>
            <pc:sldMk cId="1014866422" sldId="264"/>
            <ac:spMk id="3" creationId="{10B627BD-ECCD-E287-9960-4F5817BBB08D}"/>
          </ac:spMkLst>
        </pc:spChg>
      </pc:sldChg>
      <pc:sldChg chg="modSp new mod">
        <pc:chgData name="Duszynski, Thomas J" userId="4ba5c35f-3492-4a6e-bbc4-bbf8a2457d21" providerId="ADAL" clId="{34C0D660-B1F5-4DC2-88FE-84803E559E7F}" dt="2024-02-06T14:41:59.946" v="3039" actId="20577"/>
        <pc:sldMkLst>
          <pc:docMk/>
          <pc:sldMk cId="2553084836" sldId="265"/>
        </pc:sldMkLst>
        <pc:spChg chg="mod">
          <ac:chgData name="Duszynski, Thomas J" userId="4ba5c35f-3492-4a6e-bbc4-bbf8a2457d21" providerId="ADAL" clId="{34C0D660-B1F5-4DC2-88FE-84803E559E7F}" dt="2024-02-06T14:37:47.320" v="2969"/>
          <ac:spMkLst>
            <pc:docMk/>
            <pc:sldMk cId="2553084836" sldId="265"/>
            <ac:spMk id="2" creationId="{1E6FD11A-11BC-0D53-73DB-250BAD326F30}"/>
          </ac:spMkLst>
        </pc:spChg>
        <pc:spChg chg="mod">
          <ac:chgData name="Duszynski, Thomas J" userId="4ba5c35f-3492-4a6e-bbc4-bbf8a2457d21" providerId="ADAL" clId="{34C0D660-B1F5-4DC2-88FE-84803E559E7F}" dt="2024-02-06T14:41:59.946" v="3039" actId="20577"/>
          <ac:spMkLst>
            <pc:docMk/>
            <pc:sldMk cId="2553084836" sldId="265"/>
            <ac:spMk id="3" creationId="{1855B48F-D084-D98F-2E83-D1C31A03B6A2}"/>
          </ac:spMkLst>
        </pc:spChg>
      </pc:sldChg>
      <pc:sldChg chg="modSp new mod">
        <pc:chgData name="Duszynski, Thomas J" userId="4ba5c35f-3492-4a6e-bbc4-bbf8a2457d21" providerId="ADAL" clId="{34C0D660-B1F5-4DC2-88FE-84803E559E7F}" dt="2024-02-06T14:43:51.217" v="3105" actId="20577"/>
        <pc:sldMkLst>
          <pc:docMk/>
          <pc:sldMk cId="1870456767" sldId="266"/>
        </pc:sldMkLst>
        <pc:spChg chg="mod">
          <ac:chgData name="Duszynski, Thomas J" userId="4ba5c35f-3492-4a6e-bbc4-bbf8a2457d21" providerId="ADAL" clId="{34C0D660-B1F5-4DC2-88FE-84803E559E7F}" dt="2024-02-06T14:43:27.247" v="3086" actId="20577"/>
          <ac:spMkLst>
            <pc:docMk/>
            <pc:sldMk cId="1870456767" sldId="266"/>
            <ac:spMk id="2" creationId="{CF8CA159-1BBB-AD03-45F7-8962901E8A98}"/>
          </ac:spMkLst>
        </pc:spChg>
        <pc:spChg chg="mod">
          <ac:chgData name="Duszynski, Thomas J" userId="4ba5c35f-3492-4a6e-bbc4-bbf8a2457d21" providerId="ADAL" clId="{34C0D660-B1F5-4DC2-88FE-84803E559E7F}" dt="2024-02-06T14:43:51.217" v="3105" actId="20577"/>
          <ac:spMkLst>
            <pc:docMk/>
            <pc:sldMk cId="1870456767" sldId="266"/>
            <ac:spMk id="3" creationId="{EF79F639-5130-90BA-B6A1-EC7D3B83254E}"/>
          </ac:spMkLst>
        </pc:spChg>
      </pc:sldChg>
      <pc:sldChg chg="modSp new mod">
        <pc:chgData name="Duszynski, Thomas J" userId="4ba5c35f-3492-4a6e-bbc4-bbf8a2457d21" providerId="ADAL" clId="{34C0D660-B1F5-4DC2-88FE-84803E559E7F}" dt="2024-02-06T14:44:28.607" v="3111" actId="27636"/>
        <pc:sldMkLst>
          <pc:docMk/>
          <pc:sldMk cId="122752175" sldId="267"/>
        </pc:sldMkLst>
        <pc:spChg chg="mod">
          <ac:chgData name="Duszynski, Thomas J" userId="4ba5c35f-3492-4a6e-bbc4-bbf8a2457d21" providerId="ADAL" clId="{34C0D660-B1F5-4DC2-88FE-84803E559E7F}" dt="2024-02-06T13:57:24.323" v="1151" actId="20577"/>
          <ac:spMkLst>
            <pc:docMk/>
            <pc:sldMk cId="122752175" sldId="267"/>
            <ac:spMk id="2" creationId="{FDD06334-34D2-0485-9751-8583F0AAD1AB}"/>
          </ac:spMkLst>
        </pc:spChg>
        <pc:spChg chg="mod">
          <ac:chgData name="Duszynski, Thomas J" userId="4ba5c35f-3492-4a6e-bbc4-bbf8a2457d21" providerId="ADAL" clId="{34C0D660-B1F5-4DC2-88FE-84803E559E7F}" dt="2024-02-06T14:44:28.607" v="3111" actId="27636"/>
          <ac:spMkLst>
            <pc:docMk/>
            <pc:sldMk cId="122752175" sldId="267"/>
            <ac:spMk id="3" creationId="{A2753F85-B485-E3F2-3D20-FF0E5254A079}"/>
          </ac:spMkLst>
        </pc:spChg>
      </pc:sldChg>
      <pc:sldChg chg="modSp new mod">
        <pc:chgData name="Duszynski, Thomas J" userId="4ba5c35f-3492-4a6e-bbc4-bbf8a2457d21" providerId="ADAL" clId="{34C0D660-B1F5-4DC2-88FE-84803E559E7F}" dt="2024-02-02T13:31:56.602" v="505" actId="113"/>
        <pc:sldMkLst>
          <pc:docMk/>
          <pc:sldMk cId="317982372" sldId="268"/>
        </pc:sldMkLst>
        <pc:spChg chg="mod">
          <ac:chgData name="Duszynski, Thomas J" userId="4ba5c35f-3492-4a6e-bbc4-bbf8a2457d21" providerId="ADAL" clId="{34C0D660-B1F5-4DC2-88FE-84803E559E7F}" dt="2024-02-02T13:31:56.602" v="505" actId="113"/>
          <ac:spMkLst>
            <pc:docMk/>
            <pc:sldMk cId="317982372" sldId="268"/>
            <ac:spMk id="2" creationId="{DFF0E534-D93F-7819-195A-6ACEE963B2FD}"/>
          </ac:spMkLst>
        </pc:spChg>
        <pc:spChg chg="mod">
          <ac:chgData name="Duszynski, Thomas J" userId="4ba5c35f-3492-4a6e-bbc4-bbf8a2457d21" providerId="ADAL" clId="{34C0D660-B1F5-4DC2-88FE-84803E559E7F}" dt="2024-02-02T13:31:50.792" v="504" actId="2711"/>
          <ac:spMkLst>
            <pc:docMk/>
            <pc:sldMk cId="317982372" sldId="268"/>
            <ac:spMk id="3" creationId="{D8E87A84-DD7B-E18D-18FE-D4E57D36BCFF}"/>
          </ac:spMkLst>
        </pc:spChg>
      </pc:sldChg>
      <pc:sldChg chg="modSp new mod">
        <pc:chgData name="Duszynski, Thomas J" userId="4ba5c35f-3492-4a6e-bbc4-bbf8a2457d21" providerId="ADAL" clId="{34C0D660-B1F5-4DC2-88FE-84803E559E7F}" dt="2024-02-06T14:00:46.502" v="1421" actId="15"/>
        <pc:sldMkLst>
          <pc:docMk/>
          <pc:sldMk cId="2404294431" sldId="269"/>
        </pc:sldMkLst>
        <pc:spChg chg="mod">
          <ac:chgData name="Duszynski, Thomas J" userId="4ba5c35f-3492-4a6e-bbc4-bbf8a2457d21" providerId="ADAL" clId="{34C0D660-B1F5-4DC2-88FE-84803E559E7F}" dt="2024-02-05T13:20:43.811" v="827" actId="113"/>
          <ac:spMkLst>
            <pc:docMk/>
            <pc:sldMk cId="2404294431" sldId="269"/>
            <ac:spMk id="2" creationId="{B2EC695F-5590-4536-AD25-45027C78C6F7}"/>
          </ac:spMkLst>
        </pc:spChg>
        <pc:spChg chg="mod">
          <ac:chgData name="Duszynski, Thomas J" userId="4ba5c35f-3492-4a6e-bbc4-bbf8a2457d21" providerId="ADAL" clId="{34C0D660-B1F5-4DC2-88FE-84803E559E7F}" dt="2024-02-06T14:00:46.502" v="1421" actId="15"/>
          <ac:spMkLst>
            <pc:docMk/>
            <pc:sldMk cId="2404294431" sldId="269"/>
            <ac:spMk id="3" creationId="{A9250116-12E4-F607-E2CE-CF75FCB97DDD}"/>
          </ac:spMkLst>
        </pc:spChg>
      </pc:sldChg>
      <pc:sldChg chg="modSp new mod">
        <pc:chgData name="Duszynski, Thomas J" userId="4ba5c35f-3492-4a6e-bbc4-bbf8a2457d21" providerId="ADAL" clId="{34C0D660-B1F5-4DC2-88FE-84803E559E7F}" dt="2024-02-07T12:03:35.138" v="3196" actId="2711"/>
        <pc:sldMkLst>
          <pc:docMk/>
          <pc:sldMk cId="136548219" sldId="270"/>
        </pc:sldMkLst>
        <pc:spChg chg="mod">
          <ac:chgData name="Duszynski, Thomas J" userId="4ba5c35f-3492-4a6e-bbc4-bbf8a2457d21" providerId="ADAL" clId="{34C0D660-B1F5-4DC2-88FE-84803E559E7F}" dt="2024-02-07T12:03:35.138" v="3196" actId="2711"/>
          <ac:spMkLst>
            <pc:docMk/>
            <pc:sldMk cId="136548219" sldId="270"/>
            <ac:spMk id="2" creationId="{7DB50756-1F68-E45B-DA38-F1164CA2941D}"/>
          </ac:spMkLst>
        </pc:spChg>
        <pc:spChg chg="mod">
          <ac:chgData name="Duszynski, Thomas J" userId="4ba5c35f-3492-4a6e-bbc4-bbf8a2457d21" providerId="ADAL" clId="{34C0D660-B1F5-4DC2-88FE-84803E559E7F}" dt="2024-02-06T14:15:21.347" v="2639" actId="20577"/>
          <ac:spMkLst>
            <pc:docMk/>
            <pc:sldMk cId="136548219" sldId="270"/>
            <ac:spMk id="3" creationId="{8173128B-2E73-D1CF-1C04-C62F000652FA}"/>
          </ac:spMkLst>
        </pc:spChg>
      </pc:sldChg>
      <pc:sldChg chg="modSp new mod">
        <pc:chgData name="Duszynski, Thomas J" userId="4ba5c35f-3492-4a6e-bbc4-bbf8a2457d21" providerId="ADAL" clId="{34C0D660-B1F5-4DC2-88FE-84803E559E7F}" dt="2024-02-02T15:11:18.197" v="573" actId="2711"/>
        <pc:sldMkLst>
          <pc:docMk/>
          <pc:sldMk cId="4153095293" sldId="271"/>
        </pc:sldMkLst>
        <pc:spChg chg="mod">
          <ac:chgData name="Duszynski, Thomas J" userId="4ba5c35f-3492-4a6e-bbc4-bbf8a2457d21" providerId="ADAL" clId="{34C0D660-B1F5-4DC2-88FE-84803E559E7F}" dt="2024-02-02T15:11:12.072" v="572" actId="113"/>
          <ac:spMkLst>
            <pc:docMk/>
            <pc:sldMk cId="4153095293" sldId="271"/>
            <ac:spMk id="2" creationId="{7D407038-7A3A-C370-0C89-6B93820E9310}"/>
          </ac:spMkLst>
        </pc:spChg>
        <pc:spChg chg="mod">
          <ac:chgData name="Duszynski, Thomas J" userId="4ba5c35f-3492-4a6e-bbc4-bbf8a2457d21" providerId="ADAL" clId="{34C0D660-B1F5-4DC2-88FE-84803E559E7F}" dt="2024-02-02T15:11:18.197" v="573" actId="2711"/>
          <ac:spMkLst>
            <pc:docMk/>
            <pc:sldMk cId="4153095293" sldId="271"/>
            <ac:spMk id="3" creationId="{7907A60B-222E-BF86-3AC4-D026B291FE24}"/>
          </ac:spMkLst>
        </pc:spChg>
      </pc:sldChg>
      <pc:sldChg chg="modSp new del mod">
        <pc:chgData name="Duszynski, Thomas J" userId="4ba5c35f-3492-4a6e-bbc4-bbf8a2457d21" providerId="ADAL" clId="{34C0D660-B1F5-4DC2-88FE-84803E559E7F}" dt="2024-02-06T14:15:51.307" v="2640" actId="2696"/>
        <pc:sldMkLst>
          <pc:docMk/>
          <pc:sldMk cId="3436773810" sldId="272"/>
        </pc:sldMkLst>
        <pc:spChg chg="mod">
          <ac:chgData name="Duszynski, Thomas J" userId="4ba5c35f-3492-4a6e-bbc4-bbf8a2457d21" providerId="ADAL" clId="{34C0D660-B1F5-4DC2-88FE-84803E559E7F}" dt="2024-02-02T15:10:52.527" v="569" actId="113"/>
          <ac:spMkLst>
            <pc:docMk/>
            <pc:sldMk cId="3436773810" sldId="272"/>
            <ac:spMk id="2" creationId="{B14A4BD9-ADA4-F916-FB67-81AF69480589}"/>
          </ac:spMkLst>
        </pc:spChg>
        <pc:spChg chg="mod">
          <ac:chgData name="Duszynski, Thomas J" userId="4ba5c35f-3492-4a6e-bbc4-bbf8a2457d21" providerId="ADAL" clId="{34C0D660-B1F5-4DC2-88FE-84803E559E7F}" dt="2024-02-02T15:11:00.297" v="570" actId="2711"/>
          <ac:spMkLst>
            <pc:docMk/>
            <pc:sldMk cId="3436773810" sldId="272"/>
            <ac:spMk id="3" creationId="{7B5CD6A8-919D-D63E-7E28-044763EEFA65}"/>
          </ac:spMkLst>
        </pc:spChg>
      </pc:sldChg>
      <pc:sldChg chg="modSp new mod">
        <pc:chgData name="Duszynski, Thomas J" userId="4ba5c35f-3492-4a6e-bbc4-bbf8a2457d21" providerId="ADAL" clId="{34C0D660-B1F5-4DC2-88FE-84803E559E7F}" dt="2024-02-02T15:11:51.568" v="579" actId="2711"/>
        <pc:sldMkLst>
          <pc:docMk/>
          <pc:sldMk cId="519867750" sldId="273"/>
        </pc:sldMkLst>
        <pc:spChg chg="mod">
          <ac:chgData name="Duszynski, Thomas J" userId="4ba5c35f-3492-4a6e-bbc4-bbf8a2457d21" providerId="ADAL" clId="{34C0D660-B1F5-4DC2-88FE-84803E559E7F}" dt="2024-02-02T15:11:45.417" v="578" actId="113"/>
          <ac:spMkLst>
            <pc:docMk/>
            <pc:sldMk cId="519867750" sldId="273"/>
            <ac:spMk id="2" creationId="{3403AE2B-3C4E-440A-7798-6C876A194DE2}"/>
          </ac:spMkLst>
        </pc:spChg>
        <pc:spChg chg="mod">
          <ac:chgData name="Duszynski, Thomas J" userId="4ba5c35f-3492-4a6e-bbc4-bbf8a2457d21" providerId="ADAL" clId="{34C0D660-B1F5-4DC2-88FE-84803E559E7F}" dt="2024-02-02T15:11:51.568" v="579" actId="2711"/>
          <ac:spMkLst>
            <pc:docMk/>
            <pc:sldMk cId="519867750" sldId="273"/>
            <ac:spMk id="3" creationId="{8196F70D-0E4C-5E52-05F6-1C375B41A709}"/>
          </ac:spMkLst>
        </pc:spChg>
      </pc:sldChg>
      <pc:sldChg chg="modSp new mod">
        <pc:chgData name="Duszynski, Thomas J" userId="4ba5c35f-3492-4a6e-bbc4-bbf8a2457d21" providerId="ADAL" clId="{34C0D660-B1F5-4DC2-88FE-84803E559E7F}" dt="2024-02-06T14:20:25.098" v="2707" actId="2711"/>
        <pc:sldMkLst>
          <pc:docMk/>
          <pc:sldMk cId="2467881194" sldId="274"/>
        </pc:sldMkLst>
        <pc:spChg chg="mod">
          <ac:chgData name="Duszynski, Thomas J" userId="4ba5c35f-3492-4a6e-bbc4-bbf8a2457d21" providerId="ADAL" clId="{34C0D660-B1F5-4DC2-88FE-84803E559E7F}" dt="2024-02-02T15:11:30.427" v="575" actId="113"/>
          <ac:spMkLst>
            <pc:docMk/>
            <pc:sldMk cId="2467881194" sldId="274"/>
            <ac:spMk id="2" creationId="{5AF2C506-2A2B-048E-8818-8CB4D1381B83}"/>
          </ac:spMkLst>
        </pc:spChg>
        <pc:spChg chg="mod">
          <ac:chgData name="Duszynski, Thomas J" userId="4ba5c35f-3492-4a6e-bbc4-bbf8a2457d21" providerId="ADAL" clId="{34C0D660-B1F5-4DC2-88FE-84803E559E7F}" dt="2024-02-06T14:20:25.098" v="2707" actId="2711"/>
          <ac:spMkLst>
            <pc:docMk/>
            <pc:sldMk cId="2467881194" sldId="274"/>
            <ac:spMk id="3" creationId="{247DB256-46C0-B0A9-7CA4-AE167D595FD3}"/>
          </ac:spMkLst>
        </pc:spChg>
      </pc:sldChg>
      <pc:sldChg chg="modSp new mod">
        <pc:chgData name="Duszynski, Thomas J" userId="4ba5c35f-3492-4a6e-bbc4-bbf8a2457d21" providerId="ADAL" clId="{34C0D660-B1F5-4DC2-88FE-84803E559E7F}" dt="2024-02-06T14:23:24.998" v="2722" actId="27636"/>
        <pc:sldMkLst>
          <pc:docMk/>
          <pc:sldMk cId="4000381752" sldId="275"/>
        </pc:sldMkLst>
        <pc:spChg chg="mod">
          <ac:chgData name="Duszynski, Thomas J" userId="4ba5c35f-3492-4a6e-bbc4-bbf8a2457d21" providerId="ADAL" clId="{34C0D660-B1F5-4DC2-88FE-84803E559E7F}" dt="2024-02-01T19:21:09.464" v="417" actId="20577"/>
          <ac:spMkLst>
            <pc:docMk/>
            <pc:sldMk cId="4000381752" sldId="275"/>
            <ac:spMk id="2" creationId="{68CD70B1-EF91-36A1-D560-8D6DE1570B50}"/>
          </ac:spMkLst>
        </pc:spChg>
        <pc:spChg chg="mod">
          <ac:chgData name="Duszynski, Thomas J" userId="4ba5c35f-3492-4a6e-bbc4-bbf8a2457d21" providerId="ADAL" clId="{34C0D660-B1F5-4DC2-88FE-84803E559E7F}" dt="2024-02-06T14:23:24.998" v="2722" actId="27636"/>
          <ac:spMkLst>
            <pc:docMk/>
            <pc:sldMk cId="4000381752" sldId="275"/>
            <ac:spMk id="3" creationId="{3B515F20-CB44-B37E-2E8D-C8EDB9A77662}"/>
          </ac:spMkLst>
        </pc:spChg>
      </pc:sldChg>
      <pc:sldChg chg="modSp new mod">
        <pc:chgData name="Duszynski, Thomas J" userId="4ba5c35f-3492-4a6e-bbc4-bbf8a2457d21" providerId="ADAL" clId="{34C0D660-B1F5-4DC2-88FE-84803E559E7F}" dt="2024-02-06T13:47:22.512" v="937" actId="20577"/>
        <pc:sldMkLst>
          <pc:docMk/>
          <pc:sldMk cId="2652161352" sldId="276"/>
        </pc:sldMkLst>
        <pc:spChg chg="mod">
          <ac:chgData name="Duszynski, Thomas J" userId="4ba5c35f-3492-4a6e-bbc4-bbf8a2457d21" providerId="ADAL" clId="{34C0D660-B1F5-4DC2-88FE-84803E559E7F}" dt="2024-02-06T13:47:22.512" v="937" actId="20577"/>
          <ac:spMkLst>
            <pc:docMk/>
            <pc:sldMk cId="2652161352" sldId="276"/>
            <ac:spMk id="3" creationId="{E86E5874-877D-AF4A-0DC4-3014DD1C37B2}"/>
          </ac:spMkLst>
        </pc:spChg>
      </pc:sldChg>
      <pc:sldChg chg="modSp new mod">
        <pc:chgData name="Duszynski, Thomas J" userId="4ba5c35f-3492-4a6e-bbc4-bbf8a2457d21" providerId="ADAL" clId="{34C0D660-B1F5-4DC2-88FE-84803E559E7F}" dt="2024-02-06T14:36:51.088" v="2959" actId="20577"/>
        <pc:sldMkLst>
          <pc:docMk/>
          <pc:sldMk cId="3978608610" sldId="277"/>
        </pc:sldMkLst>
        <pc:spChg chg="mod">
          <ac:chgData name="Duszynski, Thomas J" userId="4ba5c35f-3492-4a6e-bbc4-bbf8a2457d21" providerId="ADAL" clId="{34C0D660-B1F5-4DC2-88FE-84803E559E7F}" dt="2024-02-06T14:31:35.702" v="2896" actId="20577"/>
          <ac:spMkLst>
            <pc:docMk/>
            <pc:sldMk cId="3978608610" sldId="277"/>
            <ac:spMk id="2" creationId="{F85D6BCA-3A28-CF1B-A6CD-4406E4A49AA6}"/>
          </ac:spMkLst>
        </pc:spChg>
        <pc:spChg chg="mod">
          <ac:chgData name="Duszynski, Thomas J" userId="4ba5c35f-3492-4a6e-bbc4-bbf8a2457d21" providerId="ADAL" clId="{34C0D660-B1F5-4DC2-88FE-84803E559E7F}" dt="2024-02-06T14:36:51.088" v="2959" actId="20577"/>
          <ac:spMkLst>
            <pc:docMk/>
            <pc:sldMk cId="3978608610" sldId="277"/>
            <ac:spMk id="3" creationId="{C351E6A7-80AF-70DF-896E-4F5E4607C3D3}"/>
          </ac:spMkLst>
        </pc:spChg>
      </pc:sldChg>
      <pc:sldChg chg="modSp new mod">
        <pc:chgData name="Duszynski, Thomas J" userId="4ba5c35f-3492-4a6e-bbc4-bbf8a2457d21" providerId="ADAL" clId="{34C0D660-B1F5-4DC2-88FE-84803E559E7F}" dt="2024-02-06T14:42:42.996" v="3081" actId="20577"/>
        <pc:sldMkLst>
          <pc:docMk/>
          <pc:sldMk cId="3130251599" sldId="278"/>
        </pc:sldMkLst>
        <pc:spChg chg="mod">
          <ac:chgData name="Duszynski, Thomas J" userId="4ba5c35f-3492-4a6e-bbc4-bbf8a2457d21" providerId="ADAL" clId="{34C0D660-B1F5-4DC2-88FE-84803E559E7F}" dt="2024-02-06T14:42:42.996" v="3081" actId="20577"/>
          <ac:spMkLst>
            <pc:docMk/>
            <pc:sldMk cId="3130251599" sldId="278"/>
            <ac:spMk id="2" creationId="{5E3F629F-8DD2-090D-F73E-11B2150C8386}"/>
          </ac:spMkLst>
        </pc:spChg>
        <pc:spChg chg="mod">
          <ac:chgData name="Duszynski, Thomas J" userId="4ba5c35f-3492-4a6e-bbc4-bbf8a2457d21" providerId="ADAL" clId="{34C0D660-B1F5-4DC2-88FE-84803E559E7F}" dt="2024-02-06T13:55:27.582" v="1036" actId="27636"/>
          <ac:spMkLst>
            <pc:docMk/>
            <pc:sldMk cId="3130251599" sldId="278"/>
            <ac:spMk id="3" creationId="{2DF61E5E-4DF1-BEA0-CD93-15A9479CDA65}"/>
          </ac:spMkLst>
        </pc:spChg>
      </pc:sldChg>
      <pc:sldChg chg="modSp new del mod">
        <pc:chgData name="Duszynski, Thomas J" userId="4ba5c35f-3492-4a6e-bbc4-bbf8a2457d21" providerId="ADAL" clId="{34C0D660-B1F5-4DC2-88FE-84803E559E7F}" dt="2024-02-02T13:16:51.660" v="495" actId="2696"/>
        <pc:sldMkLst>
          <pc:docMk/>
          <pc:sldMk cId="3832134726" sldId="278"/>
        </pc:sldMkLst>
        <pc:spChg chg="mod">
          <ac:chgData name="Duszynski, Thomas J" userId="4ba5c35f-3492-4a6e-bbc4-bbf8a2457d21" providerId="ADAL" clId="{34C0D660-B1F5-4DC2-88FE-84803E559E7F}" dt="2024-02-02T13:16:44.041" v="492" actId="27636"/>
          <ac:spMkLst>
            <pc:docMk/>
            <pc:sldMk cId="3832134726" sldId="278"/>
            <ac:spMk id="3" creationId="{155A8E11-90AD-489F-B456-1C542B2314E2}"/>
          </ac:spMkLst>
        </pc:spChg>
      </pc:sldChg>
      <pc:sldChg chg="modSp new mod">
        <pc:chgData name="Duszynski, Thomas J" userId="4ba5c35f-3492-4a6e-bbc4-bbf8a2457d21" providerId="ADAL" clId="{34C0D660-B1F5-4DC2-88FE-84803E559E7F}" dt="2024-02-07T12:03:03.333" v="3195" actId="2711"/>
        <pc:sldMkLst>
          <pc:docMk/>
          <pc:sldMk cId="1858577697" sldId="279"/>
        </pc:sldMkLst>
        <pc:spChg chg="mod">
          <ac:chgData name="Duszynski, Thomas J" userId="4ba5c35f-3492-4a6e-bbc4-bbf8a2457d21" providerId="ADAL" clId="{34C0D660-B1F5-4DC2-88FE-84803E559E7F}" dt="2024-02-07T12:03:03.333" v="3195" actId="2711"/>
          <ac:spMkLst>
            <pc:docMk/>
            <pc:sldMk cId="1858577697" sldId="279"/>
            <ac:spMk id="2" creationId="{D466C96F-5D68-3AF1-B3E2-7B483780FC45}"/>
          </ac:spMkLst>
        </pc:spChg>
        <pc:spChg chg="mod">
          <ac:chgData name="Duszynski, Thomas J" userId="4ba5c35f-3492-4a6e-bbc4-bbf8a2457d21" providerId="ADAL" clId="{34C0D660-B1F5-4DC2-88FE-84803E559E7F}" dt="2024-02-06T14:43:13.031" v="3083" actId="20577"/>
          <ac:spMkLst>
            <pc:docMk/>
            <pc:sldMk cId="1858577697" sldId="279"/>
            <ac:spMk id="3" creationId="{48E492DA-8ABE-427E-AC1B-1CF4CA4CDF27}"/>
          </ac:spMkLst>
        </pc:spChg>
      </pc:sldChg>
      <pc:sldChg chg="addSp modSp new mod">
        <pc:chgData name="Duszynski, Thomas J" userId="4ba5c35f-3492-4a6e-bbc4-bbf8a2457d21" providerId="ADAL" clId="{34C0D660-B1F5-4DC2-88FE-84803E559E7F}" dt="2024-02-06T13:57:00.052" v="1144" actId="14100"/>
        <pc:sldMkLst>
          <pc:docMk/>
          <pc:sldMk cId="104975867" sldId="280"/>
        </pc:sldMkLst>
        <pc:picChg chg="add mod">
          <ac:chgData name="Duszynski, Thomas J" userId="4ba5c35f-3492-4a6e-bbc4-bbf8a2457d21" providerId="ADAL" clId="{34C0D660-B1F5-4DC2-88FE-84803E559E7F}" dt="2024-02-06T13:57:00.052" v="1144" actId="14100"/>
          <ac:picMkLst>
            <pc:docMk/>
            <pc:sldMk cId="104975867" sldId="280"/>
            <ac:picMk id="4" creationId="{96AB337C-C583-FCB1-263A-CBFF4707F2C3}"/>
          </ac:picMkLst>
        </pc:picChg>
      </pc:sldChg>
      <pc:sldChg chg="addSp modSp new mod">
        <pc:chgData name="Duszynski, Thomas J" userId="4ba5c35f-3492-4a6e-bbc4-bbf8a2457d21" providerId="ADAL" clId="{34C0D660-B1F5-4DC2-88FE-84803E559E7F}" dt="2024-02-06T13:57:08.635" v="1146" actId="14100"/>
        <pc:sldMkLst>
          <pc:docMk/>
          <pc:sldMk cId="903984134" sldId="281"/>
        </pc:sldMkLst>
        <pc:picChg chg="add mod">
          <ac:chgData name="Duszynski, Thomas J" userId="4ba5c35f-3492-4a6e-bbc4-bbf8a2457d21" providerId="ADAL" clId="{34C0D660-B1F5-4DC2-88FE-84803E559E7F}" dt="2024-02-06T13:57:08.635" v="1146" actId="14100"/>
          <ac:picMkLst>
            <pc:docMk/>
            <pc:sldMk cId="903984134" sldId="281"/>
            <ac:picMk id="4" creationId="{2814B811-0E88-68FE-F2D7-E97E47E3FBDF}"/>
          </ac:picMkLst>
        </pc:picChg>
      </pc:sldChg>
      <pc:sldChg chg="addSp delSp modSp new del mod">
        <pc:chgData name="Duszynski, Thomas J" userId="4ba5c35f-3492-4a6e-bbc4-bbf8a2457d21" providerId="ADAL" clId="{34C0D660-B1F5-4DC2-88FE-84803E559E7F}" dt="2024-02-06T13:57:14.132" v="1147" actId="2696"/>
        <pc:sldMkLst>
          <pc:docMk/>
          <pc:sldMk cId="3817945872" sldId="282"/>
        </pc:sldMkLst>
        <pc:spChg chg="add del">
          <ac:chgData name="Duszynski, Thomas J" userId="4ba5c35f-3492-4a6e-bbc4-bbf8a2457d21" providerId="ADAL" clId="{34C0D660-B1F5-4DC2-88FE-84803E559E7F}" dt="2024-02-05T13:09:42.409" v="585"/>
          <ac:spMkLst>
            <pc:docMk/>
            <pc:sldMk cId="3817945872" sldId="282"/>
            <ac:spMk id="3" creationId="{0F186725-36DB-1053-E6B6-7375008654CD}"/>
          </ac:spMkLst>
        </pc:spChg>
        <pc:graphicFrameChg chg="add del mod modGraphic">
          <ac:chgData name="Duszynski, Thomas J" userId="4ba5c35f-3492-4a6e-bbc4-bbf8a2457d21" providerId="ADAL" clId="{34C0D660-B1F5-4DC2-88FE-84803E559E7F}" dt="2024-02-05T13:09:07.614" v="584"/>
          <ac:graphicFrameMkLst>
            <pc:docMk/>
            <pc:sldMk cId="3817945872" sldId="282"/>
            <ac:graphicFrameMk id="4" creationId="{5AED6FC1-69C7-2D24-B607-8D1B108AB00A}"/>
          </ac:graphicFrameMkLst>
        </pc:graphicFrameChg>
        <pc:graphicFrameChg chg="add mod">
          <ac:chgData name="Duszynski, Thomas J" userId="4ba5c35f-3492-4a6e-bbc4-bbf8a2457d21" providerId="ADAL" clId="{34C0D660-B1F5-4DC2-88FE-84803E559E7F}" dt="2024-02-05T13:09:42.409" v="585"/>
          <ac:graphicFrameMkLst>
            <pc:docMk/>
            <pc:sldMk cId="3817945872" sldId="282"/>
            <ac:graphicFrameMk id="5" creationId="{2D66303D-2C8A-0C54-68A4-C6AAF94016E2}"/>
          </ac:graphicFrameMkLst>
        </pc:graphicFrameChg>
      </pc:sldChg>
      <pc:sldChg chg="new del">
        <pc:chgData name="Duszynski, Thomas J" userId="4ba5c35f-3492-4a6e-bbc4-bbf8a2457d21" providerId="ADAL" clId="{34C0D660-B1F5-4DC2-88FE-84803E559E7F}" dt="2024-02-06T13:57:38.652" v="1153" actId="2696"/>
        <pc:sldMkLst>
          <pc:docMk/>
          <pc:sldMk cId="1230913509" sldId="283"/>
        </pc:sldMkLst>
      </pc:sldChg>
      <pc:sldChg chg="modSp new mod">
        <pc:chgData name="Duszynski, Thomas J" userId="4ba5c35f-3492-4a6e-bbc4-bbf8a2457d21" providerId="ADAL" clId="{34C0D660-B1F5-4DC2-88FE-84803E559E7F}" dt="2024-02-05T13:12:23.868" v="593" actId="27636"/>
        <pc:sldMkLst>
          <pc:docMk/>
          <pc:sldMk cId="1043288452" sldId="284"/>
        </pc:sldMkLst>
        <pc:spChg chg="mod">
          <ac:chgData name="Duszynski, Thomas J" userId="4ba5c35f-3492-4a6e-bbc4-bbf8a2457d21" providerId="ADAL" clId="{34C0D660-B1F5-4DC2-88FE-84803E559E7F}" dt="2024-02-05T13:12:23.868" v="593" actId="27636"/>
          <ac:spMkLst>
            <pc:docMk/>
            <pc:sldMk cId="1043288452" sldId="284"/>
            <ac:spMk id="3" creationId="{A4002BE9-7EF1-3859-06B9-781416DFC960}"/>
          </ac:spMkLst>
        </pc:spChg>
      </pc:sldChg>
      <pc:sldChg chg="modSp new mod">
        <pc:chgData name="Duszynski, Thomas J" userId="4ba5c35f-3492-4a6e-bbc4-bbf8a2457d21" providerId="ADAL" clId="{34C0D660-B1F5-4DC2-88FE-84803E559E7F}" dt="2024-02-05T13:12:37.423" v="596" actId="27636"/>
        <pc:sldMkLst>
          <pc:docMk/>
          <pc:sldMk cId="1354922203" sldId="285"/>
        </pc:sldMkLst>
        <pc:spChg chg="mod">
          <ac:chgData name="Duszynski, Thomas J" userId="4ba5c35f-3492-4a6e-bbc4-bbf8a2457d21" providerId="ADAL" clId="{34C0D660-B1F5-4DC2-88FE-84803E559E7F}" dt="2024-02-05T13:12:37.423" v="596" actId="27636"/>
          <ac:spMkLst>
            <pc:docMk/>
            <pc:sldMk cId="1354922203" sldId="285"/>
            <ac:spMk id="3" creationId="{8CD9A352-E7B0-D574-DBBA-62A44505BB5A}"/>
          </ac:spMkLst>
        </pc:spChg>
      </pc:sldChg>
      <pc:sldChg chg="modSp new mod">
        <pc:chgData name="Duszynski, Thomas J" userId="4ba5c35f-3492-4a6e-bbc4-bbf8a2457d21" providerId="ADAL" clId="{34C0D660-B1F5-4DC2-88FE-84803E559E7F}" dt="2024-02-05T13:12:48.524" v="599" actId="27636"/>
        <pc:sldMkLst>
          <pc:docMk/>
          <pc:sldMk cId="1127784077" sldId="286"/>
        </pc:sldMkLst>
        <pc:spChg chg="mod">
          <ac:chgData name="Duszynski, Thomas J" userId="4ba5c35f-3492-4a6e-bbc4-bbf8a2457d21" providerId="ADAL" clId="{34C0D660-B1F5-4DC2-88FE-84803E559E7F}" dt="2024-02-05T13:12:48.524" v="599" actId="27636"/>
          <ac:spMkLst>
            <pc:docMk/>
            <pc:sldMk cId="1127784077" sldId="286"/>
            <ac:spMk id="3" creationId="{CFD1B54E-D823-19C8-7F53-6EF878FDD2D5}"/>
          </ac:spMkLst>
        </pc:spChg>
      </pc:sldChg>
      <pc:sldChg chg="modSp new mod">
        <pc:chgData name="Duszynski, Thomas J" userId="4ba5c35f-3492-4a6e-bbc4-bbf8a2457d21" providerId="ADAL" clId="{34C0D660-B1F5-4DC2-88FE-84803E559E7F}" dt="2024-02-05T13:13:01.483" v="602" actId="27636"/>
        <pc:sldMkLst>
          <pc:docMk/>
          <pc:sldMk cId="603348891" sldId="287"/>
        </pc:sldMkLst>
        <pc:spChg chg="mod">
          <ac:chgData name="Duszynski, Thomas J" userId="4ba5c35f-3492-4a6e-bbc4-bbf8a2457d21" providerId="ADAL" clId="{34C0D660-B1F5-4DC2-88FE-84803E559E7F}" dt="2024-02-05T13:13:01.483" v="602" actId="27636"/>
          <ac:spMkLst>
            <pc:docMk/>
            <pc:sldMk cId="603348891" sldId="287"/>
            <ac:spMk id="3" creationId="{D84FC8EA-503B-0E7C-54EB-3BCCFE33F54A}"/>
          </ac:spMkLst>
        </pc:spChg>
      </pc:sldChg>
      <pc:sldChg chg="modSp new mod">
        <pc:chgData name="Duszynski, Thomas J" userId="4ba5c35f-3492-4a6e-bbc4-bbf8a2457d21" providerId="ADAL" clId="{34C0D660-B1F5-4DC2-88FE-84803E559E7F}" dt="2024-02-05T13:13:13.158" v="605" actId="27636"/>
        <pc:sldMkLst>
          <pc:docMk/>
          <pc:sldMk cId="3279208240" sldId="288"/>
        </pc:sldMkLst>
        <pc:spChg chg="mod">
          <ac:chgData name="Duszynski, Thomas J" userId="4ba5c35f-3492-4a6e-bbc4-bbf8a2457d21" providerId="ADAL" clId="{34C0D660-B1F5-4DC2-88FE-84803E559E7F}" dt="2024-02-05T13:13:13.158" v="605" actId="27636"/>
          <ac:spMkLst>
            <pc:docMk/>
            <pc:sldMk cId="3279208240" sldId="288"/>
            <ac:spMk id="3" creationId="{3B5ED150-6BB6-A25F-1335-8446150CA77C}"/>
          </ac:spMkLst>
        </pc:spChg>
      </pc:sldChg>
      <pc:sldChg chg="modSp new mod">
        <pc:chgData name="Duszynski, Thomas J" userId="4ba5c35f-3492-4a6e-bbc4-bbf8a2457d21" providerId="ADAL" clId="{34C0D660-B1F5-4DC2-88FE-84803E559E7F}" dt="2024-02-05T13:18:02.082" v="799" actId="20577"/>
        <pc:sldMkLst>
          <pc:docMk/>
          <pc:sldMk cId="4284608300" sldId="289"/>
        </pc:sldMkLst>
        <pc:spChg chg="mod">
          <ac:chgData name="Duszynski, Thomas J" userId="4ba5c35f-3492-4a6e-bbc4-bbf8a2457d21" providerId="ADAL" clId="{34C0D660-B1F5-4DC2-88FE-84803E559E7F}" dt="2024-02-05T13:17:33.832" v="796" actId="27636"/>
          <ac:spMkLst>
            <pc:docMk/>
            <pc:sldMk cId="4284608300" sldId="289"/>
            <ac:spMk id="2" creationId="{728BC967-EDF8-0209-ADE5-717E9C88DE28}"/>
          </ac:spMkLst>
        </pc:spChg>
        <pc:spChg chg="mod">
          <ac:chgData name="Duszynski, Thomas J" userId="4ba5c35f-3492-4a6e-bbc4-bbf8a2457d21" providerId="ADAL" clId="{34C0D660-B1F5-4DC2-88FE-84803E559E7F}" dt="2024-02-05T13:18:02.082" v="799" actId="20577"/>
          <ac:spMkLst>
            <pc:docMk/>
            <pc:sldMk cId="4284608300" sldId="289"/>
            <ac:spMk id="3" creationId="{93CC7BFC-DDCA-6528-B728-E286C0D88F50}"/>
          </ac:spMkLst>
        </pc:spChg>
      </pc:sldChg>
      <pc:sldChg chg="addSp modSp new mod">
        <pc:chgData name="Duszynski, Thomas J" userId="4ba5c35f-3492-4a6e-bbc4-bbf8a2457d21" providerId="ADAL" clId="{34C0D660-B1F5-4DC2-88FE-84803E559E7F}" dt="2024-02-06T14:03:14.272" v="2469" actId="20577"/>
        <pc:sldMkLst>
          <pc:docMk/>
          <pc:sldMk cId="3482222280" sldId="290"/>
        </pc:sldMkLst>
        <pc:spChg chg="mod">
          <ac:chgData name="Duszynski, Thomas J" userId="4ba5c35f-3492-4a6e-bbc4-bbf8a2457d21" providerId="ADAL" clId="{34C0D660-B1F5-4DC2-88FE-84803E559E7F}" dt="2024-02-06T14:02:14.771" v="2144" actId="20577"/>
          <ac:spMkLst>
            <pc:docMk/>
            <pc:sldMk cId="3482222280" sldId="290"/>
            <ac:spMk id="2" creationId="{5AD739BC-DC3B-A3EF-7FC7-4C2A5B0F0591}"/>
          </ac:spMkLst>
        </pc:spChg>
        <pc:spChg chg="mod">
          <ac:chgData name="Duszynski, Thomas J" userId="4ba5c35f-3492-4a6e-bbc4-bbf8a2457d21" providerId="ADAL" clId="{34C0D660-B1F5-4DC2-88FE-84803E559E7F}" dt="2024-02-06T14:03:14.272" v="2469" actId="20577"/>
          <ac:spMkLst>
            <pc:docMk/>
            <pc:sldMk cId="3482222280" sldId="290"/>
            <ac:spMk id="3" creationId="{FF1116A1-8CE5-2A1E-8C9C-0021BCACE8A9}"/>
          </ac:spMkLst>
        </pc:spChg>
        <pc:picChg chg="add mod">
          <ac:chgData name="Duszynski, Thomas J" userId="4ba5c35f-3492-4a6e-bbc4-bbf8a2457d21" providerId="ADAL" clId="{34C0D660-B1F5-4DC2-88FE-84803E559E7F}" dt="2024-02-06T14:02:17.012" v="2145" actId="1076"/>
          <ac:picMkLst>
            <pc:docMk/>
            <pc:sldMk cId="3482222280" sldId="290"/>
            <ac:picMk id="2050" creationId="{2B504BA6-566F-2AB0-DF79-7F1A83B2D6B4}"/>
          </ac:picMkLst>
        </pc:picChg>
      </pc:sldChg>
      <pc:sldChg chg="modSp new mod">
        <pc:chgData name="Duszynski, Thomas J" userId="4ba5c35f-3492-4a6e-bbc4-bbf8a2457d21" providerId="ADAL" clId="{34C0D660-B1F5-4DC2-88FE-84803E559E7F}" dt="2024-02-06T14:04:04.502" v="2479" actId="20577"/>
        <pc:sldMkLst>
          <pc:docMk/>
          <pc:sldMk cId="3926216566" sldId="291"/>
        </pc:sldMkLst>
        <pc:spChg chg="mod">
          <ac:chgData name="Duszynski, Thomas J" userId="4ba5c35f-3492-4a6e-bbc4-bbf8a2457d21" providerId="ADAL" clId="{34C0D660-B1F5-4DC2-88FE-84803E559E7F}" dt="2024-02-06T14:03:41.602" v="2472" actId="2711"/>
          <ac:spMkLst>
            <pc:docMk/>
            <pc:sldMk cId="3926216566" sldId="291"/>
            <ac:spMk id="2" creationId="{60984799-EFF3-230C-73E8-4E588037268D}"/>
          </ac:spMkLst>
        </pc:spChg>
        <pc:spChg chg="mod">
          <ac:chgData name="Duszynski, Thomas J" userId="4ba5c35f-3492-4a6e-bbc4-bbf8a2457d21" providerId="ADAL" clId="{34C0D660-B1F5-4DC2-88FE-84803E559E7F}" dt="2024-02-06T14:04:04.502" v="2479" actId="20577"/>
          <ac:spMkLst>
            <pc:docMk/>
            <pc:sldMk cId="3926216566" sldId="291"/>
            <ac:spMk id="3" creationId="{AC7CEBA0-D490-EDFE-7B52-F9406571522A}"/>
          </ac:spMkLst>
        </pc:spChg>
      </pc:sldChg>
      <pc:sldChg chg="modSp new mod">
        <pc:chgData name="Duszynski, Thomas J" userId="4ba5c35f-3492-4a6e-bbc4-bbf8a2457d21" providerId="ADAL" clId="{34C0D660-B1F5-4DC2-88FE-84803E559E7F}" dt="2024-02-06T14:04:34.832" v="2484" actId="20577"/>
        <pc:sldMkLst>
          <pc:docMk/>
          <pc:sldMk cId="219038996" sldId="292"/>
        </pc:sldMkLst>
        <pc:spChg chg="mod">
          <ac:chgData name="Duszynski, Thomas J" userId="4ba5c35f-3492-4a6e-bbc4-bbf8a2457d21" providerId="ADAL" clId="{34C0D660-B1F5-4DC2-88FE-84803E559E7F}" dt="2024-02-06T14:04:23.952" v="2481" actId="2711"/>
          <ac:spMkLst>
            <pc:docMk/>
            <pc:sldMk cId="219038996" sldId="292"/>
            <ac:spMk id="2" creationId="{1F238931-009B-541A-AF03-49DA49B23F87}"/>
          </ac:spMkLst>
        </pc:spChg>
        <pc:spChg chg="mod">
          <ac:chgData name="Duszynski, Thomas J" userId="4ba5c35f-3492-4a6e-bbc4-bbf8a2457d21" providerId="ADAL" clId="{34C0D660-B1F5-4DC2-88FE-84803E559E7F}" dt="2024-02-06T14:04:34.832" v="2484" actId="20577"/>
          <ac:spMkLst>
            <pc:docMk/>
            <pc:sldMk cId="219038996" sldId="292"/>
            <ac:spMk id="3" creationId="{3CD04608-EDBC-ABC4-254C-7180DFA5A774}"/>
          </ac:spMkLst>
        </pc:spChg>
      </pc:sldChg>
      <pc:sldChg chg="modSp new mod">
        <pc:chgData name="Duszynski, Thomas J" userId="4ba5c35f-3492-4a6e-bbc4-bbf8a2457d21" providerId="ADAL" clId="{34C0D660-B1F5-4DC2-88FE-84803E559E7F}" dt="2024-02-06T14:05:27.052" v="2494" actId="27636"/>
        <pc:sldMkLst>
          <pc:docMk/>
          <pc:sldMk cId="3543706655" sldId="293"/>
        </pc:sldMkLst>
        <pc:spChg chg="mod">
          <ac:chgData name="Duszynski, Thomas J" userId="4ba5c35f-3492-4a6e-bbc4-bbf8a2457d21" providerId="ADAL" clId="{34C0D660-B1F5-4DC2-88FE-84803E559E7F}" dt="2024-02-06T14:05:10.722" v="2487" actId="2711"/>
          <ac:spMkLst>
            <pc:docMk/>
            <pc:sldMk cId="3543706655" sldId="293"/>
            <ac:spMk id="2" creationId="{151D9075-3D4A-B801-CF08-607600499D3C}"/>
          </ac:spMkLst>
        </pc:spChg>
        <pc:spChg chg="mod">
          <ac:chgData name="Duszynski, Thomas J" userId="4ba5c35f-3492-4a6e-bbc4-bbf8a2457d21" providerId="ADAL" clId="{34C0D660-B1F5-4DC2-88FE-84803E559E7F}" dt="2024-02-06T14:05:27.052" v="2494" actId="27636"/>
          <ac:spMkLst>
            <pc:docMk/>
            <pc:sldMk cId="3543706655" sldId="293"/>
            <ac:spMk id="3" creationId="{2AE92848-CC1C-1354-9659-4C3B21D85D21}"/>
          </ac:spMkLst>
        </pc:spChg>
      </pc:sldChg>
      <pc:sldChg chg="modSp new mod">
        <pc:chgData name="Duszynski, Thomas J" userId="4ba5c35f-3492-4a6e-bbc4-bbf8a2457d21" providerId="ADAL" clId="{34C0D660-B1F5-4DC2-88FE-84803E559E7F}" dt="2024-02-06T14:16:32.227" v="2669" actId="6549"/>
        <pc:sldMkLst>
          <pc:docMk/>
          <pc:sldMk cId="746118709" sldId="294"/>
        </pc:sldMkLst>
        <pc:spChg chg="mod">
          <ac:chgData name="Duszynski, Thomas J" userId="4ba5c35f-3492-4a6e-bbc4-bbf8a2457d21" providerId="ADAL" clId="{34C0D660-B1F5-4DC2-88FE-84803E559E7F}" dt="2024-02-06T14:16:14.277" v="2667" actId="2711"/>
          <ac:spMkLst>
            <pc:docMk/>
            <pc:sldMk cId="746118709" sldId="294"/>
            <ac:spMk id="2" creationId="{CB67203C-4BFC-BB2F-07A1-3EB175B68CCB}"/>
          </ac:spMkLst>
        </pc:spChg>
        <pc:spChg chg="mod">
          <ac:chgData name="Duszynski, Thomas J" userId="4ba5c35f-3492-4a6e-bbc4-bbf8a2457d21" providerId="ADAL" clId="{34C0D660-B1F5-4DC2-88FE-84803E559E7F}" dt="2024-02-06T14:16:32.227" v="2669" actId="6549"/>
          <ac:spMkLst>
            <pc:docMk/>
            <pc:sldMk cId="746118709" sldId="294"/>
            <ac:spMk id="3" creationId="{C17DC42D-9F54-FC55-EFC9-A9F342DC5E81}"/>
          </ac:spMkLst>
        </pc:spChg>
      </pc:sldChg>
      <pc:sldChg chg="addSp modSp new mod ord">
        <pc:chgData name="Duszynski, Thomas J" userId="4ba5c35f-3492-4a6e-bbc4-bbf8a2457d21" providerId="ADAL" clId="{34C0D660-B1F5-4DC2-88FE-84803E559E7F}" dt="2024-02-06T13:48:34.632" v="969" actId="14100"/>
        <pc:sldMkLst>
          <pc:docMk/>
          <pc:sldMk cId="3273175050" sldId="295"/>
        </pc:sldMkLst>
        <pc:spChg chg="mod">
          <ac:chgData name="Duszynski, Thomas J" userId="4ba5c35f-3492-4a6e-bbc4-bbf8a2457d21" providerId="ADAL" clId="{34C0D660-B1F5-4DC2-88FE-84803E559E7F}" dt="2024-02-06T13:48:28.892" v="967" actId="20577"/>
          <ac:spMkLst>
            <pc:docMk/>
            <pc:sldMk cId="3273175050" sldId="295"/>
            <ac:spMk id="2" creationId="{A35270A6-20D3-E4AB-8097-557890FD1D7B}"/>
          </ac:spMkLst>
        </pc:spChg>
        <pc:picChg chg="add mod">
          <ac:chgData name="Duszynski, Thomas J" userId="4ba5c35f-3492-4a6e-bbc4-bbf8a2457d21" providerId="ADAL" clId="{34C0D660-B1F5-4DC2-88FE-84803E559E7F}" dt="2024-02-06T13:48:34.632" v="969" actId="14100"/>
          <ac:picMkLst>
            <pc:docMk/>
            <pc:sldMk cId="3273175050" sldId="295"/>
            <ac:picMk id="4" creationId="{5B12302A-C52C-D060-25E9-FCD20A53111B}"/>
          </ac:picMkLst>
        </pc:picChg>
      </pc:sldChg>
      <pc:sldChg chg="modSp new mod">
        <pc:chgData name="Duszynski, Thomas J" userId="4ba5c35f-3492-4a6e-bbc4-bbf8a2457d21" providerId="ADAL" clId="{34C0D660-B1F5-4DC2-88FE-84803E559E7F}" dt="2024-02-06T14:17:19.758" v="2680" actId="20577"/>
        <pc:sldMkLst>
          <pc:docMk/>
          <pc:sldMk cId="1425308706" sldId="296"/>
        </pc:sldMkLst>
        <pc:spChg chg="mod">
          <ac:chgData name="Duszynski, Thomas J" userId="4ba5c35f-3492-4a6e-bbc4-bbf8a2457d21" providerId="ADAL" clId="{34C0D660-B1F5-4DC2-88FE-84803E559E7F}" dt="2024-02-06T14:17:19.758" v="2680" actId="20577"/>
          <ac:spMkLst>
            <pc:docMk/>
            <pc:sldMk cId="1425308706" sldId="296"/>
            <ac:spMk id="3" creationId="{5B92AA95-FF7B-9AE3-977F-71E11F375F17}"/>
          </ac:spMkLst>
        </pc:spChg>
      </pc:sldChg>
      <pc:sldChg chg="addSp modSp new mod">
        <pc:chgData name="Duszynski, Thomas J" userId="4ba5c35f-3492-4a6e-bbc4-bbf8a2457d21" providerId="ADAL" clId="{34C0D660-B1F5-4DC2-88FE-84803E559E7F}" dt="2024-02-06T13:38:25.021" v="914" actId="14100"/>
        <pc:sldMkLst>
          <pc:docMk/>
          <pc:sldMk cId="198426004" sldId="297"/>
        </pc:sldMkLst>
        <pc:spChg chg="mod">
          <ac:chgData name="Duszynski, Thomas J" userId="4ba5c35f-3492-4a6e-bbc4-bbf8a2457d21" providerId="ADAL" clId="{34C0D660-B1F5-4DC2-88FE-84803E559E7F}" dt="2024-02-06T13:36:35.155" v="900" actId="20577"/>
          <ac:spMkLst>
            <pc:docMk/>
            <pc:sldMk cId="198426004" sldId="297"/>
            <ac:spMk id="2" creationId="{37885AD6-1A1D-197A-2B3D-8E3D16D953C2}"/>
          </ac:spMkLst>
        </pc:spChg>
        <pc:picChg chg="add mod">
          <ac:chgData name="Duszynski, Thomas J" userId="4ba5c35f-3492-4a6e-bbc4-bbf8a2457d21" providerId="ADAL" clId="{34C0D660-B1F5-4DC2-88FE-84803E559E7F}" dt="2024-02-06T13:38:25.021" v="914" actId="14100"/>
          <ac:picMkLst>
            <pc:docMk/>
            <pc:sldMk cId="198426004" sldId="297"/>
            <ac:picMk id="1026" creationId="{732C2DE0-13A8-CC57-8635-081F85BA1DAA}"/>
          </ac:picMkLst>
        </pc:picChg>
      </pc:sldChg>
      <pc:sldChg chg="addSp modSp new mod">
        <pc:chgData name="Duszynski, Thomas J" userId="4ba5c35f-3492-4a6e-bbc4-bbf8a2457d21" providerId="ADAL" clId="{34C0D660-B1F5-4DC2-88FE-84803E559E7F}" dt="2024-02-06T14:20:14.473" v="2706" actId="1076"/>
        <pc:sldMkLst>
          <pc:docMk/>
          <pc:sldMk cId="1608092780" sldId="298"/>
        </pc:sldMkLst>
        <pc:spChg chg="mod">
          <ac:chgData name="Duszynski, Thomas J" userId="4ba5c35f-3492-4a6e-bbc4-bbf8a2457d21" providerId="ADAL" clId="{34C0D660-B1F5-4DC2-88FE-84803E559E7F}" dt="2024-02-06T13:43:55.198" v="917"/>
          <ac:spMkLst>
            <pc:docMk/>
            <pc:sldMk cId="1608092780" sldId="298"/>
            <ac:spMk id="3" creationId="{4ACA8D24-D0F8-8B4E-F696-653A9CD0DEF3}"/>
          </ac:spMkLst>
        </pc:spChg>
        <pc:picChg chg="add mod">
          <ac:chgData name="Duszynski, Thomas J" userId="4ba5c35f-3492-4a6e-bbc4-bbf8a2457d21" providerId="ADAL" clId="{34C0D660-B1F5-4DC2-88FE-84803E559E7F}" dt="2024-02-06T14:20:14.473" v="2706" actId="1076"/>
          <ac:picMkLst>
            <pc:docMk/>
            <pc:sldMk cId="1608092780" sldId="298"/>
            <ac:picMk id="5" creationId="{5B238577-F49B-54FF-0734-95D097F51832}"/>
          </ac:picMkLst>
        </pc:picChg>
      </pc:sldChg>
      <pc:sldChg chg="modSp new mod">
        <pc:chgData name="Duszynski, Thomas J" userId="4ba5c35f-3492-4a6e-bbc4-bbf8a2457d21" providerId="ADAL" clId="{34C0D660-B1F5-4DC2-88FE-84803E559E7F}" dt="2024-02-06T13:47:08.619" v="931" actId="20577"/>
        <pc:sldMkLst>
          <pc:docMk/>
          <pc:sldMk cId="1572281426" sldId="299"/>
        </pc:sldMkLst>
        <pc:spChg chg="mod">
          <ac:chgData name="Duszynski, Thomas J" userId="4ba5c35f-3492-4a6e-bbc4-bbf8a2457d21" providerId="ADAL" clId="{34C0D660-B1F5-4DC2-88FE-84803E559E7F}" dt="2024-02-06T13:47:08.619" v="931" actId="20577"/>
          <ac:spMkLst>
            <pc:docMk/>
            <pc:sldMk cId="1572281426" sldId="299"/>
            <ac:spMk id="3" creationId="{45D52716-B83A-DD05-2072-F09345C1B433}"/>
          </ac:spMkLst>
        </pc:spChg>
      </pc:sldChg>
      <pc:sldChg chg="modSp new mod">
        <pc:chgData name="Duszynski, Thomas J" userId="4ba5c35f-3492-4a6e-bbc4-bbf8a2457d21" providerId="ADAL" clId="{34C0D660-B1F5-4DC2-88FE-84803E559E7F}" dt="2024-02-07T12:00:13.907" v="3174" actId="20577"/>
        <pc:sldMkLst>
          <pc:docMk/>
          <pc:sldMk cId="1312966593" sldId="300"/>
        </pc:sldMkLst>
        <pc:spChg chg="mod">
          <ac:chgData name="Duszynski, Thomas J" userId="4ba5c35f-3492-4a6e-bbc4-bbf8a2457d21" providerId="ADAL" clId="{34C0D660-B1F5-4DC2-88FE-84803E559E7F}" dt="2024-02-06T13:49:49.242" v="1000" actId="20577"/>
          <ac:spMkLst>
            <pc:docMk/>
            <pc:sldMk cId="1312966593" sldId="300"/>
            <ac:spMk id="2" creationId="{2648700E-F90B-1167-6117-DC50A27C49A5}"/>
          </ac:spMkLst>
        </pc:spChg>
        <pc:spChg chg="mod">
          <ac:chgData name="Duszynski, Thomas J" userId="4ba5c35f-3492-4a6e-bbc4-bbf8a2457d21" providerId="ADAL" clId="{34C0D660-B1F5-4DC2-88FE-84803E559E7F}" dt="2024-02-07T12:00:13.907" v="3174" actId="20577"/>
          <ac:spMkLst>
            <pc:docMk/>
            <pc:sldMk cId="1312966593" sldId="300"/>
            <ac:spMk id="3" creationId="{0A8ED153-CB6E-1F18-1392-C380A3BD81A9}"/>
          </ac:spMkLst>
        </pc:spChg>
      </pc:sldChg>
      <pc:sldChg chg="addSp modSp new mod">
        <pc:chgData name="Duszynski, Thomas J" userId="4ba5c35f-3492-4a6e-bbc4-bbf8a2457d21" providerId="ADAL" clId="{34C0D660-B1F5-4DC2-88FE-84803E559E7F}" dt="2024-02-06T13:53:48.263" v="1025" actId="27636"/>
        <pc:sldMkLst>
          <pc:docMk/>
          <pc:sldMk cId="2396702541" sldId="301"/>
        </pc:sldMkLst>
        <pc:spChg chg="mod">
          <ac:chgData name="Duszynski, Thomas J" userId="4ba5c35f-3492-4a6e-bbc4-bbf8a2457d21" providerId="ADAL" clId="{34C0D660-B1F5-4DC2-88FE-84803E559E7F}" dt="2024-02-06T13:53:48.263" v="1025" actId="27636"/>
          <ac:spMkLst>
            <pc:docMk/>
            <pc:sldMk cId="2396702541" sldId="301"/>
            <ac:spMk id="2" creationId="{D3F5AE29-A0C7-52FF-540C-C9997620665D}"/>
          </ac:spMkLst>
        </pc:spChg>
        <pc:picChg chg="add mod">
          <ac:chgData name="Duszynski, Thomas J" userId="4ba5c35f-3492-4a6e-bbc4-bbf8a2457d21" providerId="ADAL" clId="{34C0D660-B1F5-4DC2-88FE-84803E559E7F}" dt="2024-02-06T13:53:23.936" v="1018" actId="14100"/>
          <ac:picMkLst>
            <pc:docMk/>
            <pc:sldMk cId="2396702541" sldId="301"/>
            <ac:picMk id="5" creationId="{14F076B1-388C-0981-8E54-744B249A7EF5}"/>
          </ac:picMkLst>
        </pc:picChg>
      </pc:sldChg>
      <pc:sldChg chg="addSp modSp new mod">
        <pc:chgData name="Duszynski, Thomas J" userId="4ba5c35f-3492-4a6e-bbc4-bbf8a2457d21" providerId="ADAL" clId="{34C0D660-B1F5-4DC2-88FE-84803E559E7F}" dt="2024-02-07T12:00:39.017" v="3176" actId="14100"/>
        <pc:sldMkLst>
          <pc:docMk/>
          <pc:sldMk cId="2972746317" sldId="302"/>
        </pc:sldMkLst>
        <pc:picChg chg="add mod">
          <ac:chgData name="Duszynski, Thomas J" userId="4ba5c35f-3492-4a6e-bbc4-bbf8a2457d21" providerId="ADAL" clId="{34C0D660-B1F5-4DC2-88FE-84803E559E7F}" dt="2024-02-07T12:00:39.017" v="3176" actId="14100"/>
          <ac:picMkLst>
            <pc:docMk/>
            <pc:sldMk cId="2972746317" sldId="302"/>
            <ac:picMk id="5" creationId="{4A9908AC-FE9C-7146-405A-9FD327F9D77E}"/>
          </ac:picMkLst>
        </pc:picChg>
      </pc:sldChg>
      <pc:sldChg chg="modSp new del mod">
        <pc:chgData name="Duszynski, Thomas J" userId="4ba5c35f-3492-4a6e-bbc4-bbf8a2457d21" providerId="ADAL" clId="{34C0D660-B1F5-4DC2-88FE-84803E559E7F}" dt="2024-02-06T14:20:06.628" v="2704" actId="2696"/>
        <pc:sldMkLst>
          <pc:docMk/>
          <pc:sldMk cId="2301276298" sldId="303"/>
        </pc:sldMkLst>
        <pc:spChg chg="mod">
          <ac:chgData name="Duszynski, Thomas J" userId="4ba5c35f-3492-4a6e-bbc4-bbf8a2457d21" providerId="ADAL" clId="{34C0D660-B1F5-4DC2-88FE-84803E559E7F}" dt="2024-02-06T14:18:34.678" v="2703" actId="20577"/>
          <ac:spMkLst>
            <pc:docMk/>
            <pc:sldMk cId="2301276298" sldId="303"/>
            <ac:spMk id="2" creationId="{E047E265-7DDF-894F-DB98-DFE9A91BC301}"/>
          </ac:spMkLst>
        </pc:spChg>
      </pc:sldChg>
      <pc:sldChg chg="modSp new mod">
        <pc:chgData name="Duszynski, Thomas J" userId="4ba5c35f-3492-4a6e-bbc4-bbf8a2457d21" providerId="ADAL" clId="{34C0D660-B1F5-4DC2-88FE-84803E559E7F}" dt="2024-02-06T14:27:04.738" v="2749" actId="2711"/>
        <pc:sldMkLst>
          <pc:docMk/>
          <pc:sldMk cId="3227344181" sldId="303"/>
        </pc:sldMkLst>
        <pc:spChg chg="mod">
          <ac:chgData name="Duszynski, Thomas J" userId="4ba5c35f-3492-4a6e-bbc4-bbf8a2457d21" providerId="ADAL" clId="{34C0D660-B1F5-4DC2-88FE-84803E559E7F}" dt="2024-02-06T14:26:57.158" v="2748" actId="113"/>
          <ac:spMkLst>
            <pc:docMk/>
            <pc:sldMk cId="3227344181" sldId="303"/>
            <ac:spMk id="2" creationId="{FF0BDAAD-B370-CB32-59A6-21EE42C128F1}"/>
          </ac:spMkLst>
        </pc:spChg>
        <pc:spChg chg="mod">
          <ac:chgData name="Duszynski, Thomas J" userId="4ba5c35f-3492-4a6e-bbc4-bbf8a2457d21" providerId="ADAL" clId="{34C0D660-B1F5-4DC2-88FE-84803E559E7F}" dt="2024-02-06T14:27:04.738" v="2749" actId="2711"/>
          <ac:spMkLst>
            <pc:docMk/>
            <pc:sldMk cId="3227344181" sldId="303"/>
            <ac:spMk id="3" creationId="{37B6876C-D564-B1BF-40F0-AC6C69D24BA0}"/>
          </ac:spMkLst>
        </pc:spChg>
      </pc:sldChg>
      <pc:sldChg chg="modSp new mod">
        <pc:chgData name="Duszynski, Thomas J" userId="4ba5c35f-3492-4a6e-bbc4-bbf8a2457d21" providerId="ADAL" clId="{34C0D660-B1F5-4DC2-88FE-84803E559E7F}" dt="2024-02-06T14:26:38.669" v="2740" actId="2711"/>
        <pc:sldMkLst>
          <pc:docMk/>
          <pc:sldMk cId="4279599618" sldId="304"/>
        </pc:sldMkLst>
        <pc:spChg chg="mod">
          <ac:chgData name="Duszynski, Thomas J" userId="4ba5c35f-3492-4a6e-bbc4-bbf8a2457d21" providerId="ADAL" clId="{34C0D660-B1F5-4DC2-88FE-84803E559E7F}" dt="2024-02-06T14:26:29.941" v="2739" actId="2711"/>
          <ac:spMkLst>
            <pc:docMk/>
            <pc:sldMk cId="4279599618" sldId="304"/>
            <ac:spMk id="2" creationId="{400D1889-29BE-8381-52CB-A9ECB9BC06BE}"/>
          </ac:spMkLst>
        </pc:spChg>
        <pc:spChg chg="mod">
          <ac:chgData name="Duszynski, Thomas J" userId="4ba5c35f-3492-4a6e-bbc4-bbf8a2457d21" providerId="ADAL" clId="{34C0D660-B1F5-4DC2-88FE-84803E559E7F}" dt="2024-02-06T14:26:38.669" v="2740" actId="2711"/>
          <ac:spMkLst>
            <pc:docMk/>
            <pc:sldMk cId="4279599618" sldId="304"/>
            <ac:spMk id="3" creationId="{77A212F1-7B74-C39D-EE92-0EAE5945218C}"/>
          </ac:spMkLst>
        </pc:spChg>
      </pc:sldChg>
      <pc:sldChg chg="addSp modSp new mod">
        <pc:chgData name="Duszynski, Thomas J" userId="4ba5c35f-3492-4a6e-bbc4-bbf8a2457d21" providerId="ADAL" clId="{34C0D660-B1F5-4DC2-88FE-84803E559E7F}" dt="2024-02-06T14:25:30.008" v="2734" actId="2711"/>
        <pc:sldMkLst>
          <pc:docMk/>
          <pc:sldMk cId="3057554929" sldId="305"/>
        </pc:sldMkLst>
        <pc:spChg chg="mod">
          <ac:chgData name="Duszynski, Thomas J" userId="4ba5c35f-3492-4a6e-bbc4-bbf8a2457d21" providerId="ADAL" clId="{34C0D660-B1F5-4DC2-88FE-84803E559E7F}" dt="2024-02-06T14:25:20.888" v="2733" actId="2711"/>
          <ac:spMkLst>
            <pc:docMk/>
            <pc:sldMk cId="3057554929" sldId="305"/>
            <ac:spMk id="2" creationId="{B0A377BD-D5FF-A9A7-0C7C-A0F77D1F58F4}"/>
          </ac:spMkLst>
        </pc:spChg>
        <pc:spChg chg="mod">
          <ac:chgData name="Duszynski, Thomas J" userId="4ba5c35f-3492-4a6e-bbc4-bbf8a2457d21" providerId="ADAL" clId="{34C0D660-B1F5-4DC2-88FE-84803E559E7F}" dt="2024-02-06T14:25:30.008" v="2734" actId="2711"/>
          <ac:spMkLst>
            <pc:docMk/>
            <pc:sldMk cId="3057554929" sldId="305"/>
            <ac:spMk id="3" creationId="{F1B13692-9935-8357-24C5-0E4F7D6259AF}"/>
          </ac:spMkLst>
        </pc:spChg>
        <pc:picChg chg="add mod">
          <ac:chgData name="Duszynski, Thomas J" userId="4ba5c35f-3492-4a6e-bbc4-bbf8a2457d21" providerId="ADAL" clId="{34C0D660-B1F5-4DC2-88FE-84803E559E7F}" dt="2024-02-06T14:24:59.999" v="2725" actId="1076"/>
          <ac:picMkLst>
            <pc:docMk/>
            <pc:sldMk cId="3057554929" sldId="305"/>
            <ac:picMk id="2050" creationId="{F0ADABA2-C371-28B6-93A9-599FC49EEEC6}"/>
          </ac:picMkLst>
        </pc:picChg>
      </pc:sldChg>
      <pc:sldChg chg="modSp new mod">
        <pc:chgData name="Duszynski, Thomas J" userId="4ba5c35f-3492-4a6e-bbc4-bbf8a2457d21" providerId="ADAL" clId="{34C0D660-B1F5-4DC2-88FE-84803E559E7F}" dt="2024-02-06T14:27:31.638" v="2757" actId="2711"/>
        <pc:sldMkLst>
          <pc:docMk/>
          <pc:sldMk cId="2520075493" sldId="306"/>
        </pc:sldMkLst>
        <pc:spChg chg="mod">
          <ac:chgData name="Duszynski, Thomas J" userId="4ba5c35f-3492-4a6e-bbc4-bbf8a2457d21" providerId="ADAL" clId="{34C0D660-B1F5-4DC2-88FE-84803E559E7F}" dt="2024-02-06T14:27:24.154" v="2756" actId="2711"/>
          <ac:spMkLst>
            <pc:docMk/>
            <pc:sldMk cId="2520075493" sldId="306"/>
            <ac:spMk id="2" creationId="{DAC1C929-638A-A2CC-7808-6CAC0922E03A}"/>
          </ac:spMkLst>
        </pc:spChg>
        <pc:spChg chg="mod">
          <ac:chgData name="Duszynski, Thomas J" userId="4ba5c35f-3492-4a6e-bbc4-bbf8a2457d21" providerId="ADAL" clId="{34C0D660-B1F5-4DC2-88FE-84803E559E7F}" dt="2024-02-06T14:27:31.638" v="2757" actId="2711"/>
          <ac:spMkLst>
            <pc:docMk/>
            <pc:sldMk cId="2520075493" sldId="306"/>
            <ac:spMk id="3" creationId="{6DDD1C16-A3F5-529C-1ABE-C02F32413BB7}"/>
          </ac:spMkLst>
        </pc:spChg>
      </pc:sldChg>
      <pc:sldChg chg="modSp new mod">
        <pc:chgData name="Duszynski, Thomas J" userId="4ba5c35f-3492-4a6e-bbc4-bbf8a2457d21" providerId="ADAL" clId="{34C0D660-B1F5-4DC2-88FE-84803E559E7F}" dt="2024-02-07T12:01:46.890" v="3183" actId="20577"/>
        <pc:sldMkLst>
          <pc:docMk/>
          <pc:sldMk cId="4133651376" sldId="307"/>
        </pc:sldMkLst>
        <pc:spChg chg="mod">
          <ac:chgData name="Duszynski, Thomas J" userId="4ba5c35f-3492-4a6e-bbc4-bbf8a2457d21" providerId="ADAL" clId="{34C0D660-B1F5-4DC2-88FE-84803E559E7F}" dt="2024-02-06T14:30:00.038" v="2816" actId="20577"/>
          <ac:spMkLst>
            <pc:docMk/>
            <pc:sldMk cId="4133651376" sldId="307"/>
            <ac:spMk id="2" creationId="{022F458D-2D40-0F86-92E9-4EC7FA6F489E}"/>
          </ac:spMkLst>
        </pc:spChg>
        <pc:spChg chg="mod">
          <ac:chgData name="Duszynski, Thomas J" userId="4ba5c35f-3492-4a6e-bbc4-bbf8a2457d21" providerId="ADAL" clId="{34C0D660-B1F5-4DC2-88FE-84803E559E7F}" dt="2024-02-07T12:01:46.890" v="3183" actId="20577"/>
          <ac:spMkLst>
            <pc:docMk/>
            <pc:sldMk cId="4133651376" sldId="307"/>
            <ac:spMk id="3" creationId="{C2FCDB8B-ABBC-7AFD-AB29-9687DFC98C21}"/>
          </ac:spMkLst>
        </pc:spChg>
      </pc:sldChg>
      <pc:sldChg chg="modSp new mod">
        <pc:chgData name="Duszynski, Thomas J" userId="4ba5c35f-3492-4a6e-bbc4-bbf8a2457d21" providerId="ADAL" clId="{34C0D660-B1F5-4DC2-88FE-84803E559E7F}" dt="2024-02-06T14:39:24.272" v="2985" actId="20577"/>
        <pc:sldMkLst>
          <pc:docMk/>
          <pc:sldMk cId="649504685" sldId="308"/>
        </pc:sldMkLst>
        <pc:spChg chg="mod">
          <ac:chgData name="Duszynski, Thomas J" userId="4ba5c35f-3492-4a6e-bbc4-bbf8a2457d21" providerId="ADAL" clId="{34C0D660-B1F5-4DC2-88FE-84803E559E7F}" dt="2024-02-06T14:31:52.555" v="2912" actId="20577"/>
          <ac:spMkLst>
            <pc:docMk/>
            <pc:sldMk cId="649504685" sldId="308"/>
            <ac:spMk id="2" creationId="{095F5472-837E-5F39-4409-05965D024082}"/>
          </ac:spMkLst>
        </pc:spChg>
        <pc:spChg chg="mod">
          <ac:chgData name="Duszynski, Thomas J" userId="4ba5c35f-3492-4a6e-bbc4-bbf8a2457d21" providerId="ADAL" clId="{34C0D660-B1F5-4DC2-88FE-84803E559E7F}" dt="2024-02-06T14:39:24.272" v="2985" actId="20577"/>
          <ac:spMkLst>
            <pc:docMk/>
            <pc:sldMk cId="649504685" sldId="308"/>
            <ac:spMk id="3" creationId="{5FBACD27-1B33-B487-55A4-74B5FBC52AB5}"/>
          </ac:spMkLst>
        </pc:spChg>
      </pc:sldChg>
      <pc:sldChg chg="modSp new mod">
        <pc:chgData name="Duszynski, Thomas J" userId="4ba5c35f-3492-4a6e-bbc4-bbf8a2457d21" providerId="ADAL" clId="{34C0D660-B1F5-4DC2-88FE-84803E559E7F}" dt="2024-02-06T14:40:01.503" v="2987" actId="113"/>
        <pc:sldMkLst>
          <pc:docMk/>
          <pc:sldMk cId="1728045542" sldId="309"/>
        </pc:sldMkLst>
        <pc:spChg chg="mod">
          <ac:chgData name="Duszynski, Thomas J" userId="4ba5c35f-3492-4a6e-bbc4-bbf8a2457d21" providerId="ADAL" clId="{34C0D660-B1F5-4DC2-88FE-84803E559E7F}" dt="2024-02-06T14:37:19.614" v="2964"/>
          <ac:spMkLst>
            <pc:docMk/>
            <pc:sldMk cId="1728045542" sldId="309"/>
            <ac:spMk id="2" creationId="{5EA15038-F857-27CE-4083-E929FEEAE36B}"/>
          </ac:spMkLst>
        </pc:spChg>
        <pc:spChg chg="mod">
          <ac:chgData name="Duszynski, Thomas J" userId="4ba5c35f-3492-4a6e-bbc4-bbf8a2457d21" providerId="ADAL" clId="{34C0D660-B1F5-4DC2-88FE-84803E559E7F}" dt="2024-02-06T14:40:01.503" v="2987" actId="113"/>
          <ac:spMkLst>
            <pc:docMk/>
            <pc:sldMk cId="1728045542" sldId="309"/>
            <ac:spMk id="3" creationId="{19719F6E-F160-908F-EEFB-61E0E6334385}"/>
          </ac:spMkLst>
        </pc:spChg>
      </pc:sldChg>
      <pc:sldChg chg="modSp new mod">
        <pc:chgData name="Duszynski, Thomas J" userId="4ba5c35f-3492-4a6e-bbc4-bbf8a2457d21" providerId="ADAL" clId="{34C0D660-B1F5-4DC2-88FE-84803E559E7F}" dt="2024-02-06T14:41:08.645" v="3031" actId="20577"/>
        <pc:sldMkLst>
          <pc:docMk/>
          <pc:sldMk cId="3649340664" sldId="310"/>
        </pc:sldMkLst>
        <pc:spChg chg="mod">
          <ac:chgData name="Duszynski, Thomas J" userId="4ba5c35f-3492-4a6e-bbc4-bbf8a2457d21" providerId="ADAL" clId="{34C0D660-B1F5-4DC2-88FE-84803E559E7F}" dt="2024-02-06T14:40:52.814" v="3027"/>
          <ac:spMkLst>
            <pc:docMk/>
            <pc:sldMk cId="3649340664" sldId="310"/>
            <ac:spMk id="2" creationId="{ED16249E-9350-CAF6-B13A-F79194EED314}"/>
          </ac:spMkLst>
        </pc:spChg>
        <pc:spChg chg="mod">
          <ac:chgData name="Duszynski, Thomas J" userId="4ba5c35f-3492-4a6e-bbc4-bbf8a2457d21" providerId="ADAL" clId="{34C0D660-B1F5-4DC2-88FE-84803E559E7F}" dt="2024-02-06T14:41:08.645" v="3031" actId="20577"/>
          <ac:spMkLst>
            <pc:docMk/>
            <pc:sldMk cId="3649340664" sldId="310"/>
            <ac:spMk id="3" creationId="{DBE09B2C-9DF9-B8FC-F3DF-F16BDA9408BA}"/>
          </ac:spMkLst>
        </pc:spChg>
      </pc:sldChg>
      <pc:sldChg chg="modSp new mod">
        <pc:chgData name="Duszynski, Thomas J" userId="4ba5c35f-3492-4a6e-bbc4-bbf8a2457d21" providerId="ADAL" clId="{34C0D660-B1F5-4DC2-88FE-84803E559E7F}" dt="2024-02-06T14:42:19.706" v="3043" actId="20577"/>
        <pc:sldMkLst>
          <pc:docMk/>
          <pc:sldMk cId="99265825" sldId="311"/>
        </pc:sldMkLst>
        <pc:spChg chg="mod">
          <ac:chgData name="Duszynski, Thomas J" userId="4ba5c35f-3492-4a6e-bbc4-bbf8a2457d21" providerId="ADAL" clId="{34C0D660-B1F5-4DC2-88FE-84803E559E7F}" dt="2024-02-06T14:41:36.325" v="3037"/>
          <ac:spMkLst>
            <pc:docMk/>
            <pc:sldMk cId="99265825" sldId="311"/>
            <ac:spMk id="2" creationId="{E9679C04-AAC4-3736-3112-4AA41E34F1EC}"/>
          </ac:spMkLst>
        </pc:spChg>
        <pc:spChg chg="mod">
          <ac:chgData name="Duszynski, Thomas J" userId="4ba5c35f-3492-4a6e-bbc4-bbf8a2457d21" providerId="ADAL" clId="{34C0D660-B1F5-4DC2-88FE-84803E559E7F}" dt="2024-02-06T14:42:19.706" v="3043" actId="20577"/>
          <ac:spMkLst>
            <pc:docMk/>
            <pc:sldMk cId="99265825" sldId="311"/>
            <ac:spMk id="3" creationId="{040DD750-CA1C-68A0-BB14-02D5C5BC49E9}"/>
          </ac:spMkLst>
        </pc:spChg>
      </pc:sldChg>
      <pc:sldChg chg="modSp new mod">
        <pc:chgData name="Duszynski, Thomas J" userId="4ba5c35f-3492-4a6e-bbc4-bbf8a2457d21" providerId="ADAL" clId="{34C0D660-B1F5-4DC2-88FE-84803E559E7F}" dt="2024-02-07T12:01:01.099" v="3178" actId="27636"/>
        <pc:sldMkLst>
          <pc:docMk/>
          <pc:sldMk cId="341852250" sldId="312"/>
        </pc:sldMkLst>
        <pc:spChg chg="mod">
          <ac:chgData name="Duszynski, Thomas J" userId="4ba5c35f-3492-4a6e-bbc4-bbf8a2457d21" providerId="ADAL" clId="{34C0D660-B1F5-4DC2-88FE-84803E559E7F}" dt="2024-02-06T14:45:05.917" v="3116"/>
          <ac:spMkLst>
            <pc:docMk/>
            <pc:sldMk cId="341852250" sldId="312"/>
            <ac:spMk id="2" creationId="{738852C9-8016-59F4-7F54-47E84E929246}"/>
          </ac:spMkLst>
        </pc:spChg>
        <pc:spChg chg="mod">
          <ac:chgData name="Duszynski, Thomas J" userId="4ba5c35f-3492-4a6e-bbc4-bbf8a2457d21" providerId="ADAL" clId="{34C0D660-B1F5-4DC2-88FE-84803E559E7F}" dt="2024-02-07T12:01:01.099" v="3178" actId="27636"/>
          <ac:spMkLst>
            <pc:docMk/>
            <pc:sldMk cId="341852250" sldId="312"/>
            <ac:spMk id="3" creationId="{C9041AC2-F08B-69A9-0D41-312A02BEC9A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BC51-9865-4AC9-5D2B-4585593063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FF8411-340E-A2DB-CD7A-FE93CFC32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68E7A4-67F0-EC79-DDA4-4CFA13906620}"/>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5" name="Footer Placeholder 4">
            <a:extLst>
              <a:ext uri="{FF2B5EF4-FFF2-40B4-BE49-F238E27FC236}">
                <a16:creationId xmlns:a16="http://schemas.microsoft.com/office/drawing/2014/main" id="{C5596384-784F-1753-B288-AD4AADA5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EB7A2-133B-62F2-5564-2999A72042A6}"/>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409639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5426-E69A-BAE0-9036-C12CF202C7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97FBD-66B0-8CB8-2AC6-9C68C2B0FD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7B426-7ED3-181F-F6CD-F793EC8D96B2}"/>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5" name="Footer Placeholder 4">
            <a:extLst>
              <a:ext uri="{FF2B5EF4-FFF2-40B4-BE49-F238E27FC236}">
                <a16:creationId xmlns:a16="http://schemas.microsoft.com/office/drawing/2014/main" id="{B58DA743-AC8F-D3A1-E981-7E73AFF5E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E8373-46F8-3223-C351-942A9B972568}"/>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16981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29E46C-6B78-C67D-3868-2796B091C8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B8E9A6-3416-8990-318B-B24670AE23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226E0-CD5B-2136-1F0D-BD5966071D8F}"/>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5" name="Footer Placeholder 4">
            <a:extLst>
              <a:ext uri="{FF2B5EF4-FFF2-40B4-BE49-F238E27FC236}">
                <a16:creationId xmlns:a16="http://schemas.microsoft.com/office/drawing/2014/main" id="{761A47D8-FAC7-6575-424B-299829B67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46765-8C3E-66A5-6D22-7C3ED3349889}"/>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20715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FC3E-9420-8714-6061-D4774D7F8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74A10-4F5B-58F4-83BA-EBEE37CFA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E30AE-6B3C-057E-1FBC-24BC509413D6}"/>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5" name="Footer Placeholder 4">
            <a:extLst>
              <a:ext uri="{FF2B5EF4-FFF2-40B4-BE49-F238E27FC236}">
                <a16:creationId xmlns:a16="http://schemas.microsoft.com/office/drawing/2014/main" id="{EB8B8DFA-350B-424E-B15A-FCD84B069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3C059-F081-7E26-579D-2259A3B49E33}"/>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60555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B47-379C-FD59-45BC-62BEE0D23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7CCCA-BFA1-25A3-BBF0-27D182C5B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B2B9DA-5E39-14CD-04A7-C756FC0205AC}"/>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5" name="Footer Placeholder 4">
            <a:extLst>
              <a:ext uri="{FF2B5EF4-FFF2-40B4-BE49-F238E27FC236}">
                <a16:creationId xmlns:a16="http://schemas.microsoft.com/office/drawing/2014/main" id="{455A076C-D3CD-C838-2F33-E9F40919F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BD2E5-3DC5-6051-3CA0-71AF8F5DEADA}"/>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359176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1F55-0946-0734-299B-F29454592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F24B47-AF60-3D57-A2D8-8E38E4268D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88DB87-7FB4-308F-074A-9D28428B6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69D0DF-229C-20B4-6290-3C966816A13D}"/>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6" name="Footer Placeholder 5">
            <a:extLst>
              <a:ext uri="{FF2B5EF4-FFF2-40B4-BE49-F238E27FC236}">
                <a16:creationId xmlns:a16="http://schemas.microsoft.com/office/drawing/2014/main" id="{32D83AAE-6DCC-7393-1EE6-E9DB74B0B2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17D28-7F4C-3D2D-1EAA-E884753264C7}"/>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402386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B25D-1EA7-E83B-8B3E-8D05EE0DED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3D5AA2-78AA-64E8-CA23-7DED7D74A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03BA80-967A-ED69-BBE7-10D0E8D846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621D6D-8540-33AC-BFE0-746AB7BD7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23F23D-8D8B-0ED9-DF22-30ACBABEF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98C2BD-EC95-2179-934F-1394686E31C9}"/>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8" name="Footer Placeholder 7">
            <a:extLst>
              <a:ext uri="{FF2B5EF4-FFF2-40B4-BE49-F238E27FC236}">
                <a16:creationId xmlns:a16="http://schemas.microsoft.com/office/drawing/2014/main" id="{1B2DEE82-8D35-09BB-4DBC-02CB910158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BEC951-7342-3EA3-978E-89FFCAF6821D}"/>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169387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ED19-2EEB-09C0-0F46-9ED653156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13B1E3-294E-A478-1630-C1DC265F9AD3}"/>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4" name="Footer Placeholder 3">
            <a:extLst>
              <a:ext uri="{FF2B5EF4-FFF2-40B4-BE49-F238E27FC236}">
                <a16:creationId xmlns:a16="http://schemas.microsoft.com/office/drawing/2014/main" id="{73AAF05D-26C9-732E-649C-AAEFF3C68E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343E19-65DB-14C4-81E8-EE17084326B2}"/>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37301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D5897-0210-8319-2CAE-CDD0D1FA1E53}"/>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3" name="Footer Placeholder 2">
            <a:extLst>
              <a:ext uri="{FF2B5EF4-FFF2-40B4-BE49-F238E27FC236}">
                <a16:creationId xmlns:a16="http://schemas.microsoft.com/office/drawing/2014/main" id="{BA8FE980-F360-0863-F379-614E65437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AC4BA-3664-DFDE-2D14-D3AB7BC62D5A}"/>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19069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E337-5E35-909A-FC65-5E1ECF281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694410-6545-8E11-C707-D88CF3C1C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13A418-D607-E25D-F850-B866D5A3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26252-E734-0453-7ED1-492AC8EB4281}"/>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6" name="Footer Placeholder 5">
            <a:extLst>
              <a:ext uri="{FF2B5EF4-FFF2-40B4-BE49-F238E27FC236}">
                <a16:creationId xmlns:a16="http://schemas.microsoft.com/office/drawing/2014/main" id="{C256891D-280B-BFCE-1D32-6397F1D7E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C9D695-7375-F2E4-E2B4-362E9BA5870C}"/>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252825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EC59-EBC1-E0BC-40A6-D68995DEC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AA3E1-B798-8F3A-878D-C3C39D56E2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C3A43A-BAD9-78CF-9A65-2C115B5AE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9956D-5DE1-64C0-0D4C-1B48DC624E97}"/>
              </a:ext>
            </a:extLst>
          </p:cNvPr>
          <p:cNvSpPr>
            <a:spLocks noGrp="1"/>
          </p:cNvSpPr>
          <p:nvPr>
            <p:ph type="dt" sz="half" idx="10"/>
          </p:nvPr>
        </p:nvSpPr>
        <p:spPr/>
        <p:txBody>
          <a:bodyPr/>
          <a:lstStyle/>
          <a:p>
            <a:fld id="{A8BA7BC0-F04E-4320-8F75-2AF5C55C1626}" type="datetimeFigureOut">
              <a:rPr lang="en-US" smtClean="0"/>
              <a:t>4/10/2024</a:t>
            </a:fld>
            <a:endParaRPr lang="en-US"/>
          </a:p>
        </p:txBody>
      </p:sp>
      <p:sp>
        <p:nvSpPr>
          <p:cNvPr id="6" name="Footer Placeholder 5">
            <a:extLst>
              <a:ext uri="{FF2B5EF4-FFF2-40B4-BE49-F238E27FC236}">
                <a16:creationId xmlns:a16="http://schemas.microsoft.com/office/drawing/2014/main" id="{9CC64E9F-6B46-AFC9-7A5D-A43E2249A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E739E-1EAB-E25E-210A-76D2CC0B8467}"/>
              </a:ext>
            </a:extLst>
          </p:cNvPr>
          <p:cNvSpPr>
            <a:spLocks noGrp="1"/>
          </p:cNvSpPr>
          <p:nvPr>
            <p:ph type="sldNum" sz="quarter" idx="12"/>
          </p:nvPr>
        </p:nvSpPr>
        <p:spPr/>
        <p:txBody>
          <a:bodyPr/>
          <a:lstStyle/>
          <a:p>
            <a:fld id="{5971B57F-C77B-4A41-BC16-901B08930D39}" type="slidenum">
              <a:rPr lang="en-US" smtClean="0"/>
              <a:t>‹#›</a:t>
            </a:fld>
            <a:endParaRPr lang="en-US"/>
          </a:p>
        </p:txBody>
      </p:sp>
    </p:spTree>
    <p:extLst>
      <p:ext uri="{BB962C8B-B14F-4D97-AF65-F5344CB8AC3E}">
        <p14:creationId xmlns:p14="http://schemas.microsoft.com/office/powerpoint/2010/main" val="304005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02E78-50B0-D711-206E-26ED6E9EC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6194D4-12FC-5876-B1FC-0672B8AE0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7EBEF-F674-4729-C38E-942C11F82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A7BC0-F04E-4320-8F75-2AF5C55C1626}" type="datetimeFigureOut">
              <a:rPr lang="en-US" smtClean="0"/>
              <a:t>4/10/2024</a:t>
            </a:fld>
            <a:endParaRPr lang="en-US"/>
          </a:p>
        </p:txBody>
      </p:sp>
      <p:sp>
        <p:nvSpPr>
          <p:cNvPr id="5" name="Footer Placeholder 4">
            <a:extLst>
              <a:ext uri="{FF2B5EF4-FFF2-40B4-BE49-F238E27FC236}">
                <a16:creationId xmlns:a16="http://schemas.microsoft.com/office/drawing/2014/main" id="{C4CA3E4A-D48E-FFF9-F17E-9C219BD7A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1B0C22-862B-68BE-E020-F674C77AE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1B57F-C77B-4A41-BC16-901B08930D39}" type="slidenum">
              <a:rPr lang="en-US" smtClean="0"/>
              <a:t>‹#›</a:t>
            </a:fld>
            <a:endParaRPr lang="en-US"/>
          </a:p>
        </p:txBody>
      </p:sp>
    </p:spTree>
    <p:extLst>
      <p:ext uri="{BB962C8B-B14F-4D97-AF65-F5344CB8AC3E}">
        <p14:creationId xmlns:p14="http://schemas.microsoft.com/office/powerpoint/2010/main" val="22774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icagotribune.com/2002/07/21/infection-epidemic-carves-deadly-path/" TargetMode="External"/><Relationship Id="rId2" Type="http://schemas.openxmlformats.org/officeDocument/2006/relationships/hyperlink" Target="https://nap.nationalacademies.org/resource/9728/To-Err-is-Human-1999--report-brief.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hai/pdfs/prevent/Outpatient-Settings-Policy-Options-AppendixII.pdf" TargetMode="External"/><Relationship Id="rId2" Type="http://schemas.openxmlformats.org/officeDocument/2006/relationships/hyperlink" Target="https://www.cdc.gov/hai/pdfs/prevent/Outpatient-Settings-Policy-Options.pdf" TargetMode="External"/><Relationship Id="rId1" Type="http://schemas.openxmlformats.org/officeDocument/2006/relationships/slideLayout" Target="../slideLayouts/slideLayout2.xml"/><Relationship Id="rId4" Type="http://schemas.openxmlformats.org/officeDocument/2006/relationships/hyperlink" Target="https://www.cdc.gov/hai/settings/outpatient/outbreaks-patient-notification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hai/pdfs/toolkits/toolkit-HAI-POLICY-FINAL_01-2012.pdf" TargetMode="External"/><Relationship Id="rId2" Type="http://schemas.openxmlformats.org/officeDocument/2006/relationships/hyperlink" Target="https://www.cdc.gov/hai/HAI-AR-Program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mc/articles/PMC9949640/#:~:text=HAIs%20not%20only%20led%20to,public%20health%20system%20%5B8%5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dc.gov/nhsn/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hai/data/portal/progress-report.html" TargetMode="External"/><Relationship Id="rId2" Type="http://schemas.openxmlformats.org/officeDocument/2006/relationships/hyperlink" Target="https://www.cidrap.umn.edu/news-perspective/2021/09/healthcare-associated-infections-rose-2020-cdc-says" TargetMode="External"/><Relationship Id="rId1" Type="http://schemas.openxmlformats.org/officeDocument/2006/relationships/slideLayout" Target="../slideLayouts/slideLayout2.xml"/><Relationship Id="rId4" Type="http://schemas.openxmlformats.org/officeDocument/2006/relationships/hyperlink" Target="https://www.wolterskluwer.com/en/expert-insights/healthcare-associated-infections-are-on-the-ris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bmchealthservres.biomedcentral.com/articles/10.1186/s12913-020-05428-7" TargetMode="External"/><Relationship Id="rId2" Type="http://schemas.openxmlformats.org/officeDocument/2006/relationships/hyperlink" Target="https://www.cdc.gov/policy/polaris/healthtopics/hai/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drugresistance/biggest-threats.html#cdiff" TargetMode="External"/><Relationship Id="rId2" Type="http://schemas.openxmlformats.org/officeDocument/2006/relationships/hyperlink" Target="https://www.ncbi.nlm.nih.gov/pmc/articles/PMC4648343/" TargetMode="External"/><Relationship Id="rId1" Type="http://schemas.openxmlformats.org/officeDocument/2006/relationships/slideLayout" Target="../slideLayouts/slideLayout2.xml"/><Relationship Id="rId5" Type="http://schemas.openxmlformats.org/officeDocument/2006/relationships/hyperlink" Target="https://www.wolterskluwer.com/en/expert-insights/real-time-monitoring-of-risk-factors-for-c-difficile-infection-to-boost-infection-prevention-efforts" TargetMode="External"/><Relationship Id="rId4" Type="http://schemas.openxmlformats.org/officeDocument/2006/relationships/hyperlink" Target="https://www.ncbi.nlm.nih.gov/pmc/articles/PMC5483901/"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fungal/candida-auris/candida-auris-qanda.html" TargetMode="External"/><Relationship Id="rId2" Type="http://schemas.openxmlformats.org/officeDocument/2006/relationships/hyperlink" Target="https://www.cdc.gov/fungal/candida-auris/tracking-c-auri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cbi.nlm.nih.gov/pmc/articles/PMC5875570/" TargetMode="External"/><Relationship Id="rId2" Type="http://schemas.openxmlformats.org/officeDocument/2006/relationships/hyperlink" Target="https://www.infectioncontroltoday.com/view/ambulatory-surgical-site-infections-following-roadmap-elimin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hyperlink" Target="http://www.hh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ncbi.nlm.nih.gov/pmc/articles/PMC9696365/#B22-vaccines-10-01811" TargetMode="External"/><Relationship Id="rId3" Type="http://schemas.openxmlformats.org/officeDocument/2006/relationships/hyperlink" Target="https://www.ncbi.nlm.nih.gov/pmc/articles/PMC9696365/#B17-vaccines-10-01811" TargetMode="External"/><Relationship Id="rId7" Type="http://schemas.openxmlformats.org/officeDocument/2006/relationships/hyperlink" Target="https://www.ncbi.nlm.nih.gov/pmc/articles/PMC9696365/#B21-vaccines-10-01811" TargetMode="External"/><Relationship Id="rId2" Type="http://schemas.openxmlformats.org/officeDocument/2006/relationships/hyperlink" Target="https://www.ncbi.nlm.nih.gov/pmc/articles/PMC9696365/#B16-vaccines-10-01811"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9696365/#B20-vaccines-10-01811" TargetMode="External"/><Relationship Id="rId5" Type="http://schemas.openxmlformats.org/officeDocument/2006/relationships/hyperlink" Target="https://www.ncbi.nlm.nih.gov/pmc/articles/PMC9696365/#B19-vaccines-10-01811" TargetMode="External"/><Relationship Id="rId10" Type="http://schemas.openxmlformats.org/officeDocument/2006/relationships/hyperlink" Target="https://www.ncbi.nlm.nih.gov/pmc/articles/PMC9696365/#B2-vaccines-10-01811" TargetMode="External"/><Relationship Id="rId4" Type="http://schemas.openxmlformats.org/officeDocument/2006/relationships/hyperlink" Target="https://www.ncbi.nlm.nih.gov/pmc/articles/PMC9696365/#B18-vaccines-10-01811" TargetMode="External"/><Relationship Id="rId9" Type="http://schemas.openxmlformats.org/officeDocument/2006/relationships/hyperlink" Target="https://www.ncbi.nlm.nih.gov/pmc/articles/PMC9696365/#B23-vaccines-10-0181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c.gov/sharpssafety/pdf/sharpsworkbook_2008.pdf" TargetMode="External"/><Relationship Id="rId2" Type="http://schemas.openxmlformats.org/officeDocument/2006/relationships/hyperlink" Target="https://www.cdc.gov/infectioncontrol/guidelines/index.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wolterskluwer.com/en/expert-insights/5-attributes-of-a-high-performing-infection-prevention-and-control-progr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ncbi.nlm.nih.gov/books/NBK519017/" TargetMode="External"/><Relationship Id="rId7" Type="http://schemas.openxmlformats.org/officeDocument/2006/relationships/hyperlink" Target="https://www.cdc.gov/infectioncontrol/index.html" TargetMode="External"/><Relationship Id="rId2" Type="http://schemas.openxmlformats.org/officeDocument/2006/relationships/hyperlink" Target="https://www.who.int/health-topics/infection-prevention-and-control#tab=tab_1" TargetMode="External"/><Relationship Id="rId1" Type="http://schemas.openxmlformats.org/officeDocument/2006/relationships/slideLayout" Target="../slideLayouts/slideLayout2.xml"/><Relationship Id="rId6" Type="http://schemas.openxmlformats.org/officeDocument/2006/relationships/hyperlink" Target="https://www.cdc.gov/hai/infectiontypes.html#:~:text=These%20healthcare%2Dassociated%20infections%20(HAIs,known%20as%20surgical%20site%20infections" TargetMode="External"/><Relationship Id="rId5" Type="http://schemas.openxmlformats.org/officeDocument/2006/relationships/hyperlink" Target="https://www.health.state.mn.us/communities/practice/resources/chsadmin/mnsystem-responsibility.html#:~:text=Federal%20influences,outbreaks%20and%20promote%20mass%20immunization" TargetMode="External"/><Relationship Id="rId4" Type="http://schemas.openxmlformats.org/officeDocument/2006/relationships/hyperlink" Target="https://www.cdc.gov/hai/hai-ar-programs/resources/policymaker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health.gov/healthypeople/objectives-and-data/browse-objectives/tobacco-use/increase-number-states-territories-and-dc-raise-minimum-age-tobacco-sales-21-years-tu-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B17B-2103-5BD3-FE84-A4BCB283B036}"/>
              </a:ext>
            </a:extLst>
          </p:cNvPr>
          <p:cNvSpPr>
            <a:spLocks noGrp="1"/>
          </p:cNvSpPr>
          <p:nvPr>
            <p:ph type="ctrTitle"/>
          </p:nvPr>
        </p:nvSpPr>
        <p:spPr/>
        <p:txBody>
          <a:bodyPr>
            <a:normAutofit/>
          </a:bodyPr>
          <a:lstStyle/>
          <a:p>
            <a:r>
              <a:rPr lang="en-US" b="0" i="0" dirty="0">
                <a:solidFill>
                  <a:srgbClr val="374151"/>
                </a:solidFill>
                <a:effectLst/>
              </a:rPr>
              <a:t>Infection Control and Prevention in Healthcare</a:t>
            </a:r>
          </a:p>
        </p:txBody>
      </p:sp>
      <p:sp>
        <p:nvSpPr>
          <p:cNvPr id="3" name="Subtitle 2">
            <a:extLst>
              <a:ext uri="{FF2B5EF4-FFF2-40B4-BE49-F238E27FC236}">
                <a16:creationId xmlns:a16="http://schemas.microsoft.com/office/drawing/2014/main" id="{9D0FEF1F-4C18-D68A-8500-B817F6524A57}"/>
              </a:ext>
            </a:extLst>
          </p:cNvPr>
          <p:cNvSpPr>
            <a:spLocks noGrp="1"/>
          </p:cNvSpPr>
          <p:nvPr>
            <p:ph type="subTitle" idx="1"/>
          </p:nvPr>
        </p:nvSpPr>
        <p:spPr/>
        <p:txBody>
          <a:bodyPr/>
          <a:lstStyle/>
          <a:p>
            <a:r>
              <a:rPr lang="en-US" b="0" i="0" dirty="0">
                <a:solidFill>
                  <a:srgbClr val="374151"/>
                </a:solidFill>
                <a:effectLst/>
              </a:rPr>
              <a:t>A Health Policy and Management Perspective</a:t>
            </a:r>
            <a:endParaRPr lang="en-US" dirty="0"/>
          </a:p>
        </p:txBody>
      </p:sp>
    </p:spTree>
    <p:extLst>
      <p:ext uri="{BB962C8B-B14F-4D97-AF65-F5344CB8AC3E}">
        <p14:creationId xmlns:p14="http://schemas.microsoft.com/office/powerpoint/2010/main" val="188104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458D-2D40-0F86-92E9-4EC7FA6F489E}"/>
              </a:ext>
            </a:extLst>
          </p:cNvPr>
          <p:cNvSpPr>
            <a:spLocks noGrp="1"/>
          </p:cNvSpPr>
          <p:nvPr>
            <p:ph type="title"/>
          </p:nvPr>
        </p:nvSpPr>
        <p:spPr/>
        <p:txBody>
          <a:bodyPr/>
          <a:lstStyle/>
          <a:p>
            <a:r>
              <a:rPr lang="en-US" dirty="0"/>
              <a:t>Infection Prevention and Control</a:t>
            </a:r>
          </a:p>
        </p:txBody>
      </p:sp>
      <p:sp>
        <p:nvSpPr>
          <p:cNvPr id="3" name="Content Placeholder 2">
            <a:extLst>
              <a:ext uri="{FF2B5EF4-FFF2-40B4-BE49-F238E27FC236}">
                <a16:creationId xmlns:a16="http://schemas.microsoft.com/office/drawing/2014/main" id="{C2FCDB8B-ABBC-7AFD-AB29-9687DFC98C21}"/>
              </a:ext>
            </a:extLst>
          </p:cNvPr>
          <p:cNvSpPr>
            <a:spLocks noGrp="1"/>
          </p:cNvSpPr>
          <p:nvPr>
            <p:ph idx="1"/>
          </p:nvPr>
        </p:nvSpPr>
        <p:spPr/>
        <p:txBody>
          <a:bodyPr>
            <a:normAutofit fontScale="92500"/>
          </a:bodyPr>
          <a:lstStyle/>
          <a:p>
            <a:pPr algn="l"/>
            <a:r>
              <a:rPr lang="en-US" b="0" i="0" dirty="0">
                <a:solidFill>
                  <a:srgbClr val="3C4245"/>
                </a:solidFill>
                <a:effectLst/>
              </a:rPr>
              <a:t>Defective IPC causes harm and can kill. </a:t>
            </a:r>
            <a:r>
              <a:rPr lang="en-US" b="1" i="0" u="sng" dirty="0">
                <a:solidFill>
                  <a:srgbClr val="3C4245"/>
                </a:solidFill>
                <a:effectLst/>
              </a:rPr>
              <a:t>Without effective IPC it is impossible to achieve quality health care delivery.</a:t>
            </a:r>
          </a:p>
          <a:p>
            <a:pPr algn="l"/>
            <a:r>
              <a:rPr lang="en-US" b="0" i="0" dirty="0">
                <a:solidFill>
                  <a:srgbClr val="3C4245"/>
                </a:solidFill>
                <a:effectLst/>
              </a:rPr>
              <a:t>Infection prevention and control effects all aspects of health care, including </a:t>
            </a:r>
          </a:p>
          <a:p>
            <a:pPr lvl="1"/>
            <a:r>
              <a:rPr lang="en-US" b="0" i="0" dirty="0">
                <a:solidFill>
                  <a:srgbClr val="3C4245"/>
                </a:solidFill>
                <a:effectLst/>
              </a:rPr>
              <a:t>Hand hygiene, </a:t>
            </a:r>
          </a:p>
          <a:p>
            <a:pPr lvl="1"/>
            <a:r>
              <a:rPr lang="en-US" b="0" i="0" dirty="0">
                <a:solidFill>
                  <a:srgbClr val="3C4245"/>
                </a:solidFill>
                <a:effectLst/>
              </a:rPr>
              <a:t>Surgical site infections, </a:t>
            </a:r>
          </a:p>
          <a:p>
            <a:pPr lvl="1"/>
            <a:r>
              <a:rPr lang="en-US" b="0" i="0" dirty="0">
                <a:solidFill>
                  <a:srgbClr val="3C4245"/>
                </a:solidFill>
                <a:effectLst/>
              </a:rPr>
              <a:t>Injection safety, 	</a:t>
            </a:r>
          </a:p>
          <a:p>
            <a:pPr lvl="1"/>
            <a:r>
              <a:rPr lang="en-US" b="0" i="0" dirty="0">
                <a:solidFill>
                  <a:srgbClr val="3C4245"/>
                </a:solidFill>
                <a:effectLst/>
              </a:rPr>
              <a:t>Antimicrobial resistance and </a:t>
            </a:r>
          </a:p>
          <a:p>
            <a:pPr lvl="1"/>
            <a:r>
              <a:rPr lang="en-US" b="0" i="0" dirty="0">
                <a:solidFill>
                  <a:srgbClr val="3C4245"/>
                </a:solidFill>
                <a:effectLst/>
              </a:rPr>
              <a:t>How hospitals operate during and outside of emergencies. </a:t>
            </a:r>
          </a:p>
          <a:p>
            <a:pPr algn="l"/>
            <a:r>
              <a:rPr lang="en-US" b="0" i="0" dirty="0">
                <a:solidFill>
                  <a:srgbClr val="3C4245"/>
                </a:solidFill>
                <a:effectLst/>
              </a:rPr>
              <a:t>Programs to support IPC are particularly important in low- and middle-income countries, where health care delivery and medical hygiene standards may be negatively affected by secondary infections.(1)</a:t>
            </a:r>
            <a:endParaRPr lang="en-US" b="0" i="0" dirty="0">
              <a:solidFill>
                <a:srgbClr val="3C4245"/>
              </a:solidFill>
              <a:effectLst/>
              <a:latin typeface="Noto Sans" panose="020B0502040504020204" pitchFamily="34" charset="0"/>
            </a:endParaRPr>
          </a:p>
          <a:p>
            <a:endParaRPr lang="en-US" dirty="0"/>
          </a:p>
        </p:txBody>
      </p:sp>
    </p:spTree>
    <p:extLst>
      <p:ext uri="{BB962C8B-B14F-4D97-AF65-F5344CB8AC3E}">
        <p14:creationId xmlns:p14="http://schemas.microsoft.com/office/powerpoint/2010/main" val="413365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7BC4-262A-C9F8-A701-0FEA9F682AD4}"/>
              </a:ext>
            </a:extLst>
          </p:cNvPr>
          <p:cNvSpPr>
            <a:spLocks noGrp="1"/>
          </p:cNvSpPr>
          <p:nvPr>
            <p:ph type="title"/>
          </p:nvPr>
        </p:nvSpPr>
        <p:spPr/>
        <p:txBody>
          <a:bodyPr>
            <a:normAutofit/>
          </a:bodyPr>
          <a:lstStyle/>
          <a:p>
            <a:r>
              <a:rPr lang="en-US" b="0" i="0" dirty="0">
                <a:solidFill>
                  <a:srgbClr val="374151"/>
                </a:solidFill>
                <a:effectLst/>
              </a:rPr>
              <a:t>Connection to health policy and management</a:t>
            </a:r>
            <a:endParaRPr lang="en-US" dirty="0"/>
          </a:p>
        </p:txBody>
      </p:sp>
      <p:sp>
        <p:nvSpPr>
          <p:cNvPr id="3" name="Content Placeholder 2">
            <a:extLst>
              <a:ext uri="{FF2B5EF4-FFF2-40B4-BE49-F238E27FC236}">
                <a16:creationId xmlns:a16="http://schemas.microsoft.com/office/drawing/2014/main" id="{2239EA9D-3C8B-EE4F-5BA7-76387B82F559}"/>
              </a:ext>
            </a:extLst>
          </p:cNvPr>
          <p:cNvSpPr>
            <a:spLocks noGrp="1"/>
          </p:cNvSpPr>
          <p:nvPr>
            <p:ph idx="1"/>
          </p:nvPr>
        </p:nvSpPr>
        <p:spPr/>
        <p:txBody>
          <a:bodyPr/>
          <a:lstStyle/>
          <a:p>
            <a:r>
              <a:rPr lang="en-US" b="0" i="0" dirty="0">
                <a:solidFill>
                  <a:srgbClr val="000000"/>
                </a:solidFill>
                <a:effectLst/>
              </a:rPr>
              <a:t>The primary purpose of infection control programs is to focus on the surveillance for HAI’s and in-cooperate the basic understandings of epidemiology to understand risk factors for HAIs</a:t>
            </a:r>
          </a:p>
          <a:p>
            <a:r>
              <a:rPr lang="en-US" b="0" i="0" dirty="0">
                <a:solidFill>
                  <a:srgbClr val="000000"/>
                </a:solidFill>
                <a:effectLst/>
              </a:rPr>
              <a:t>Most infection control programs were organized and managed by large academic centers rather than public health agencies which lead to sporadic efficiency and suboptimal outcomes. (2)</a:t>
            </a:r>
          </a:p>
          <a:p>
            <a:endParaRPr lang="en-US" dirty="0"/>
          </a:p>
        </p:txBody>
      </p:sp>
    </p:spTree>
    <p:extLst>
      <p:ext uri="{BB962C8B-B14F-4D97-AF65-F5344CB8AC3E}">
        <p14:creationId xmlns:p14="http://schemas.microsoft.com/office/powerpoint/2010/main" val="327037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6BCA-3A28-CF1B-A6CD-4406E4A49AA6}"/>
              </a:ext>
            </a:extLst>
          </p:cNvPr>
          <p:cNvSpPr>
            <a:spLocks noGrp="1"/>
          </p:cNvSpPr>
          <p:nvPr>
            <p:ph type="title"/>
          </p:nvPr>
        </p:nvSpPr>
        <p:spPr/>
        <p:txBody>
          <a:bodyPr/>
          <a:lstStyle/>
          <a:p>
            <a:r>
              <a:rPr lang="en-US" dirty="0"/>
              <a:t>Historical</a:t>
            </a:r>
          </a:p>
        </p:txBody>
      </p:sp>
      <p:sp>
        <p:nvSpPr>
          <p:cNvPr id="3" name="Content Placeholder 2">
            <a:extLst>
              <a:ext uri="{FF2B5EF4-FFF2-40B4-BE49-F238E27FC236}">
                <a16:creationId xmlns:a16="http://schemas.microsoft.com/office/drawing/2014/main" id="{C351E6A7-80AF-70DF-896E-4F5E4607C3D3}"/>
              </a:ext>
            </a:extLst>
          </p:cNvPr>
          <p:cNvSpPr>
            <a:spLocks noGrp="1"/>
          </p:cNvSpPr>
          <p:nvPr>
            <p:ph idx="1"/>
          </p:nvPr>
        </p:nvSpPr>
        <p:spPr/>
        <p:txBody>
          <a:bodyPr>
            <a:normAutofit lnSpcReduction="10000"/>
          </a:bodyPr>
          <a:lstStyle/>
          <a:p>
            <a:r>
              <a:rPr lang="en-US" b="0" i="0" dirty="0">
                <a:solidFill>
                  <a:srgbClr val="000000"/>
                </a:solidFill>
                <a:effectLst/>
              </a:rPr>
              <a:t>It was not until the late 19th and early 20th century when the new era in infection control was started through three pivotal events.</a:t>
            </a:r>
          </a:p>
          <a:p>
            <a:r>
              <a:rPr lang="en-US" b="0" i="0" dirty="0">
                <a:solidFill>
                  <a:srgbClr val="000000"/>
                </a:solidFill>
                <a:effectLst/>
              </a:rPr>
              <a:t>These events included:</a:t>
            </a:r>
          </a:p>
          <a:p>
            <a:r>
              <a:rPr lang="en-US" b="0" i="0" dirty="0">
                <a:solidFill>
                  <a:srgbClr val="000000"/>
                </a:solidFill>
                <a:effectLst/>
              </a:rPr>
              <a:t>The Institute of Medicine’s 1999 report on errors in health care (</a:t>
            </a:r>
            <a:r>
              <a:rPr lang="en-US" sz="1200" b="0" i="0" dirty="0">
                <a:solidFill>
                  <a:srgbClr val="000000"/>
                </a:solidFill>
                <a:effectLst/>
                <a:hlinkClick r:id="rId2"/>
              </a:rPr>
              <a:t>https://nap.nationalacademies.org/resource/9728/To-Err-is-Human-1999--report-brief.pdf</a:t>
            </a:r>
            <a:r>
              <a:rPr lang="en-US" sz="1200" b="0" i="0" dirty="0">
                <a:solidFill>
                  <a:srgbClr val="000000"/>
                </a:solidFill>
                <a:effectLst/>
              </a:rPr>
              <a:t> </a:t>
            </a:r>
            <a:r>
              <a:rPr lang="en-US" b="0" i="0" dirty="0">
                <a:solidFill>
                  <a:srgbClr val="000000"/>
                </a:solidFill>
                <a:effectLst/>
              </a:rPr>
              <a:t>)</a:t>
            </a:r>
          </a:p>
          <a:p>
            <a:r>
              <a:rPr lang="en-US" b="0" i="0" dirty="0">
                <a:solidFill>
                  <a:srgbClr val="000000"/>
                </a:solidFill>
                <a:effectLst/>
              </a:rPr>
              <a:t>2002 Chicago Tribune representation on HAIs (</a:t>
            </a:r>
            <a:r>
              <a:rPr lang="en-US" sz="1300" b="0" i="0" dirty="0">
                <a:solidFill>
                  <a:srgbClr val="000000"/>
                </a:solidFill>
                <a:effectLst/>
                <a:hlinkClick r:id="rId3"/>
              </a:rPr>
              <a:t>https://www.chicagotribune.com/2002/07/21/infection-epidemic-carves-deadly-path/</a:t>
            </a:r>
            <a:r>
              <a:rPr lang="en-US" sz="1300" b="0" i="0" dirty="0">
                <a:solidFill>
                  <a:srgbClr val="000000"/>
                </a:solidFill>
                <a:effectLst/>
              </a:rPr>
              <a:t> </a:t>
            </a:r>
            <a:r>
              <a:rPr lang="en-US" b="0" i="0" dirty="0">
                <a:solidFill>
                  <a:srgbClr val="000000"/>
                </a:solidFill>
                <a:effectLst/>
              </a:rPr>
              <a:t>)</a:t>
            </a:r>
          </a:p>
          <a:p>
            <a:r>
              <a:rPr lang="en-US" b="0" i="0" dirty="0">
                <a:solidFill>
                  <a:srgbClr val="000000"/>
                </a:solidFill>
                <a:effectLst/>
              </a:rPr>
              <a:t>2004/2006 publications of the significant reductions in bloodstream infection rate through the standardization of central venous catheter insertion process </a:t>
            </a:r>
          </a:p>
        </p:txBody>
      </p:sp>
    </p:spTree>
    <p:extLst>
      <p:ext uri="{BB962C8B-B14F-4D97-AF65-F5344CB8AC3E}">
        <p14:creationId xmlns:p14="http://schemas.microsoft.com/office/powerpoint/2010/main" val="397860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5472-837E-5F39-4409-05965D024082}"/>
              </a:ext>
            </a:extLst>
          </p:cNvPr>
          <p:cNvSpPr>
            <a:spLocks noGrp="1"/>
          </p:cNvSpPr>
          <p:nvPr>
            <p:ph type="title"/>
          </p:nvPr>
        </p:nvSpPr>
        <p:spPr/>
        <p:txBody>
          <a:bodyPr/>
          <a:lstStyle/>
          <a:p>
            <a:r>
              <a:rPr lang="en-US" dirty="0"/>
              <a:t>Historical</a:t>
            </a:r>
          </a:p>
        </p:txBody>
      </p:sp>
      <p:sp>
        <p:nvSpPr>
          <p:cNvPr id="3" name="Content Placeholder 2">
            <a:extLst>
              <a:ext uri="{FF2B5EF4-FFF2-40B4-BE49-F238E27FC236}">
                <a16:creationId xmlns:a16="http://schemas.microsoft.com/office/drawing/2014/main" id="{5FBACD27-1B33-B487-55A4-74B5FBC52AB5}"/>
              </a:ext>
            </a:extLst>
          </p:cNvPr>
          <p:cNvSpPr>
            <a:spLocks noGrp="1"/>
          </p:cNvSpPr>
          <p:nvPr>
            <p:ph idx="1"/>
          </p:nvPr>
        </p:nvSpPr>
        <p:spPr/>
        <p:txBody>
          <a:bodyPr/>
          <a:lstStyle/>
          <a:p>
            <a:r>
              <a:rPr lang="en-US" b="0" i="0" dirty="0">
                <a:solidFill>
                  <a:srgbClr val="000000"/>
                </a:solidFill>
                <a:effectLst/>
              </a:rPr>
              <a:t>This new era in healthcare epidemiology is characterized by consumer demands for more transparency and accountability, increasing scrutiny and regulation, and expectations for rapid reductions in HAIs rates </a:t>
            </a:r>
          </a:p>
          <a:p>
            <a:r>
              <a:rPr lang="en-US" b="0" i="0" dirty="0">
                <a:solidFill>
                  <a:srgbClr val="000000"/>
                </a:solidFill>
                <a:effectLst/>
              </a:rPr>
              <a:t>The role of infection control is to prevent and reduce the risk for hospital-acquired infections. </a:t>
            </a:r>
          </a:p>
          <a:p>
            <a:r>
              <a:rPr lang="en-US" b="0" i="0" dirty="0">
                <a:solidFill>
                  <a:srgbClr val="000000"/>
                </a:solidFill>
                <a:effectLst/>
              </a:rPr>
              <a:t>This can be achieved by implementing infection control programs/policies in the forms of surveillance, isolation, outbreak management, environmental hygiene, employee health, education, and infections prevention policies and management. (2)</a:t>
            </a:r>
            <a:endParaRPr lang="en-US" dirty="0"/>
          </a:p>
          <a:p>
            <a:endParaRPr lang="en-US" dirty="0"/>
          </a:p>
        </p:txBody>
      </p:sp>
    </p:spTree>
    <p:extLst>
      <p:ext uri="{BB962C8B-B14F-4D97-AF65-F5344CB8AC3E}">
        <p14:creationId xmlns:p14="http://schemas.microsoft.com/office/powerpoint/2010/main" val="64950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AB87-E7F1-8783-061D-215A4A635FCD}"/>
              </a:ext>
            </a:extLst>
          </p:cNvPr>
          <p:cNvSpPr>
            <a:spLocks noGrp="1"/>
          </p:cNvSpPr>
          <p:nvPr>
            <p:ph type="title"/>
          </p:nvPr>
        </p:nvSpPr>
        <p:spPr/>
        <p:txBody>
          <a:bodyPr/>
          <a:lstStyle/>
          <a:p>
            <a:r>
              <a:rPr lang="en-US" dirty="0"/>
              <a:t>Infection Control and Prevention Defined</a:t>
            </a:r>
          </a:p>
        </p:txBody>
      </p:sp>
      <p:sp>
        <p:nvSpPr>
          <p:cNvPr id="3" name="Content Placeholder 2">
            <a:extLst>
              <a:ext uri="{FF2B5EF4-FFF2-40B4-BE49-F238E27FC236}">
                <a16:creationId xmlns:a16="http://schemas.microsoft.com/office/drawing/2014/main" id="{8EAD257E-1732-CD2F-157C-8C4684B7A42D}"/>
              </a:ext>
            </a:extLst>
          </p:cNvPr>
          <p:cNvSpPr>
            <a:spLocks noGrp="1"/>
          </p:cNvSpPr>
          <p:nvPr>
            <p:ph idx="1"/>
          </p:nvPr>
        </p:nvSpPr>
        <p:spPr/>
        <p:txBody>
          <a:bodyPr>
            <a:normAutofit lnSpcReduction="10000"/>
          </a:bodyPr>
          <a:lstStyle/>
          <a:p>
            <a:pPr algn="l"/>
            <a:r>
              <a:rPr lang="en-US" b="0" i="0" dirty="0">
                <a:solidFill>
                  <a:srgbClr val="000000"/>
                </a:solidFill>
                <a:effectLst/>
              </a:rPr>
              <a:t>Infection control program has the main purpose of preventing and stopping the transmission of infections. </a:t>
            </a:r>
          </a:p>
          <a:p>
            <a:pPr algn="l"/>
            <a:r>
              <a:rPr lang="en-US" b="0" i="0" dirty="0">
                <a:solidFill>
                  <a:srgbClr val="000000"/>
                </a:solidFill>
                <a:effectLst/>
              </a:rPr>
              <a:t>Specific precautions are needed to prevent infection transmission depending on the microorganism.</a:t>
            </a:r>
          </a:p>
          <a:p>
            <a:pPr algn="l"/>
            <a:r>
              <a:rPr lang="en-US" b="0" i="0" dirty="0">
                <a:solidFill>
                  <a:srgbClr val="000000"/>
                </a:solidFill>
                <a:effectLst/>
              </a:rPr>
              <a:t>The following are examples of indications for transmission-based precautions:</a:t>
            </a:r>
          </a:p>
          <a:p>
            <a:pPr algn="l">
              <a:buFont typeface="Arial" panose="020B0604020202020204" pitchFamily="34" charset="0"/>
              <a:buChar char="•"/>
            </a:pPr>
            <a:r>
              <a:rPr lang="en-US" b="1" i="0" dirty="0">
                <a:solidFill>
                  <a:srgbClr val="000000"/>
                </a:solidFill>
                <a:effectLst/>
              </a:rPr>
              <a:t>Standard precautions: </a:t>
            </a:r>
            <a:r>
              <a:rPr lang="en-US" b="0" i="0" dirty="0">
                <a:solidFill>
                  <a:srgbClr val="000000"/>
                </a:solidFill>
                <a:effectLst/>
              </a:rPr>
              <a:t>Used for all patient care. It includes hand hygiene, personal protective equipment, appropriate patient placement, clean and disinfects patient care equipment, textiles and laundry management, safe injection practices, proper disposal of needles and other sharp objects.</a:t>
            </a:r>
          </a:p>
          <a:p>
            <a:endParaRPr lang="en-US" dirty="0"/>
          </a:p>
        </p:txBody>
      </p:sp>
    </p:spTree>
    <p:extLst>
      <p:ext uri="{BB962C8B-B14F-4D97-AF65-F5344CB8AC3E}">
        <p14:creationId xmlns:p14="http://schemas.microsoft.com/office/powerpoint/2010/main" val="199445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5038-F857-27CE-4083-E929FEEAE36B}"/>
              </a:ext>
            </a:extLst>
          </p:cNvPr>
          <p:cNvSpPr>
            <a:spLocks noGrp="1"/>
          </p:cNvSpPr>
          <p:nvPr>
            <p:ph type="title"/>
          </p:nvPr>
        </p:nvSpPr>
        <p:spPr/>
        <p:txBody>
          <a:bodyPr/>
          <a:lstStyle/>
          <a:p>
            <a:r>
              <a:rPr lang="en-US" dirty="0"/>
              <a:t>Define Infection Control and Prevention</a:t>
            </a:r>
          </a:p>
        </p:txBody>
      </p:sp>
      <p:sp>
        <p:nvSpPr>
          <p:cNvPr id="3" name="Content Placeholder 2">
            <a:extLst>
              <a:ext uri="{FF2B5EF4-FFF2-40B4-BE49-F238E27FC236}">
                <a16:creationId xmlns:a16="http://schemas.microsoft.com/office/drawing/2014/main" id="{19719F6E-F160-908F-EEFB-61E0E6334385}"/>
              </a:ext>
            </a:extLst>
          </p:cNvPr>
          <p:cNvSpPr>
            <a:spLocks noGrp="1"/>
          </p:cNvSpPr>
          <p:nvPr>
            <p:ph idx="1"/>
          </p:nvPr>
        </p:nvSpPr>
        <p:spPr/>
        <p:txBody>
          <a:bodyPr/>
          <a:lstStyle/>
          <a:p>
            <a:r>
              <a:rPr lang="en-US" b="1" i="0" dirty="0">
                <a:solidFill>
                  <a:srgbClr val="000000"/>
                </a:solidFill>
                <a:effectLst/>
              </a:rPr>
              <a:t>Contact precaution: </a:t>
            </a:r>
            <a:r>
              <a:rPr lang="en-US" b="0" i="0" dirty="0">
                <a:solidFill>
                  <a:srgbClr val="000000"/>
                </a:solidFill>
                <a:effectLst/>
              </a:rPr>
              <a:t>Used for patients with known or suspected infections that can be transmitted through contact. </a:t>
            </a:r>
          </a:p>
          <a:p>
            <a:r>
              <a:rPr lang="en-US" b="0" i="0" dirty="0">
                <a:solidFill>
                  <a:srgbClr val="000000"/>
                </a:solidFill>
                <a:effectLst/>
              </a:rPr>
              <a:t>For those patients, standard precautions are needed, plus limit transport and movement of patients, use disposable patient care equipment, and thorough cleaning and disinfection strategies. </a:t>
            </a:r>
          </a:p>
          <a:p>
            <a:r>
              <a:rPr lang="en-US" b="0" i="0" dirty="0">
                <a:solidFill>
                  <a:srgbClr val="000000"/>
                </a:solidFill>
                <a:effectLst/>
              </a:rPr>
              <a:t>Patients with acute infectious diarrhea such as </a:t>
            </a:r>
            <a:r>
              <a:rPr lang="en-US" b="0" i="1" dirty="0">
                <a:solidFill>
                  <a:srgbClr val="000000"/>
                </a:solidFill>
                <a:effectLst/>
              </a:rPr>
              <a:t>Clostridium difficile</a:t>
            </a:r>
            <a:r>
              <a:rPr lang="en-US" b="0" i="0" dirty="0">
                <a:solidFill>
                  <a:srgbClr val="000000"/>
                </a:solidFill>
                <a:effectLst/>
              </a:rPr>
              <a:t>, vesicular rash, respiratory tract infection with a multidrug-resistant organism, abscess or draining wound that cannot be covered need to be under contact precautions.</a:t>
            </a:r>
          </a:p>
          <a:p>
            <a:endParaRPr lang="en-US" dirty="0"/>
          </a:p>
        </p:txBody>
      </p:sp>
    </p:spTree>
    <p:extLst>
      <p:ext uri="{BB962C8B-B14F-4D97-AF65-F5344CB8AC3E}">
        <p14:creationId xmlns:p14="http://schemas.microsoft.com/office/powerpoint/2010/main" val="1728045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6802-05EA-D9AE-DD23-10F833BD3391}"/>
              </a:ext>
            </a:extLst>
          </p:cNvPr>
          <p:cNvSpPr>
            <a:spLocks noGrp="1"/>
          </p:cNvSpPr>
          <p:nvPr>
            <p:ph type="title"/>
          </p:nvPr>
        </p:nvSpPr>
        <p:spPr/>
        <p:txBody>
          <a:bodyPr>
            <a:normAutofit/>
          </a:bodyPr>
          <a:lstStyle/>
          <a:p>
            <a:r>
              <a:rPr lang="en-US" b="0" i="0" dirty="0">
                <a:solidFill>
                  <a:srgbClr val="374151"/>
                </a:solidFill>
                <a:effectLst/>
              </a:rPr>
              <a:t>Infection Control and Prevention</a:t>
            </a:r>
            <a:endParaRPr lang="en-US" dirty="0"/>
          </a:p>
        </p:txBody>
      </p:sp>
      <p:sp>
        <p:nvSpPr>
          <p:cNvPr id="3" name="Content Placeholder 2">
            <a:extLst>
              <a:ext uri="{FF2B5EF4-FFF2-40B4-BE49-F238E27FC236}">
                <a16:creationId xmlns:a16="http://schemas.microsoft.com/office/drawing/2014/main" id="{10B627BD-ECCD-E287-9960-4F5817BBB08D}"/>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000000"/>
                </a:solidFill>
                <a:effectLst/>
              </a:rPr>
              <a:t>Droplet precautions: </a:t>
            </a:r>
            <a:r>
              <a:rPr lang="en-US" b="0" i="0" dirty="0">
                <a:solidFill>
                  <a:srgbClr val="000000"/>
                </a:solidFill>
                <a:effectLst/>
              </a:rPr>
              <a:t>Used for patients with known or suspected infections that can transmit by air droplets through the mechanism of a cough, sneeze, or by talking. </a:t>
            </a:r>
          </a:p>
          <a:p>
            <a:pPr algn="l">
              <a:buFont typeface="Arial" panose="020B0604020202020204" pitchFamily="34" charset="0"/>
              <a:buChar char="•"/>
            </a:pPr>
            <a:r>
              <a:rPr lang="en-US" b="0" i="0" dirty="0">
                <a:solidFill>
                  <a:srgbClr val="000000"/>
                </a:solidFill>
                <a:effectLst/>
              </a:rPr>
              <a:t>In such cases, it is vital to control the source by placing a mask on the patient, use standard precautions plus limitation on transport and movement. </a:t>
            </a:r>
          </a:p>
          <a:p>
            <a:pPr algn="l">
              <a:buFont typeface="Arial" panose="020B0604020202020204" pitchFamily="34" charset="0"/>
              <a:buChar char="•"/>
            </a:pPr>
            <a:r>
              <a:rPr lang="en-US" b="0" i="0" dirty="0">
                <a:solidFill>
                  <a:srgbClr val="000000"/>
                </a:solidFill>
                <a:effectLst/>
              </a:rPr>
              <a:t>Patients with respiratory tract infection in infants and young children, petechial or ecchymotic rash with fever, and meningitis are placed under droplet precautions.</a:t>
            </a:r>
          </a:p>
          <a:p>
            <a:endParaRPr lang="en-US" dirty="0"/>
          </a:p>
        </p:txBody>
      </p:sp>
    </p:spTree>
    <p:extLst>
      <p:ext uri="{BB962C8B-B14F-4D97-AF65-F5344CB8AC3E}">
        <p14:creationId xmlns:p14="http://schemas.microsoft.com/office/powerpoint/2010/main" val="1014866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249E-9350-CAF6-B13A-F79194EED314}"/>
              </a:ext>
            </a:extLst>
          </p:cNvPr>
          <p:cNvSpPr>
            <a:spLocks noGrp="1"/>
          </p:cNvSpPr>
          <p:nvPr>
            <p:ph type="title"/>
          </p:nvPr>
        </p:nvSpPr>
        <p:spPr/>
        <p:txBody>
          <a:bodyPr/>
          <a:lstStyle/>
          <a:p>
            <a:r>
              <a:rPr lang="en-US" b="0" i="0" dirty="0">
                <a:solidFill>
                  <a:srgbClr val="374151"/>
                </a:solidFill>
                <a:effectLst/>
              </a:rPr>
              <a:t>Infection Control and Prevention</a:t>
            </a:r>
            <a:endParaRPr lang="en-US" dirty="0"/>
          </a:p>
        </p:txBody>
      </p:sp>
      <p:sp>
        <p:nvSpPr>
          <p:cNvPr id="3" name="Content Placeholder 2">
            <a:extLst>
              <a:ext uri="{FF2B5EF4-FFF2-40B4-BE49-F238E27FC236}">
                <a16:creationId xmlns:a16="http://schemas.microsoft.com/office/drawing/2014/main" id="{DBE09B2C-9DF9-B8FC-F3DF-F16BDA9408BA}"/>
              </a:ext>
            </a:extLst>
          </p:cNvPr>
          <p:cNvSpPr>
            <a:spLocks noGrp="1"/>
          </p:cNvSpPr>
          <p:nvPr>
            <p:ph idx="1"/>
          </p:nvPr>
        </p:nvSpPr>
        <p:spPr/>
        <p:txBody>
          <a:bodyPr/>
          <a:lstStyle/>
          <a:p>
            <a:r>
              <a:rPr lang="en-US" b="1" i="0" dirty="0">
                <a:solidFill>
                  <a:srgbClr val="000000"/>
                </a:solidFill>
                <a:effectLst/>
              </a:rPr>
              <a:t>Airborne precautions: </a:t>
            </a:r>
            <a:r>
              <a:rPr lang="en-US" b="0" i="0" dirty="0">
                <a:solidFill>
                  <a:srgbClr val="000000"/>
                </a:solidFill>
                <a:effectLst/>
              </a:rPr>
              <a:t>Use for patients with known or suspected infections that can be transmitted by the airborne route. </a:t>
            </a:r>
          </a:p>
          <a:p>
            <a:r>
              <a:rPr lang="en-US" b="0" i="0" dirty="0">
                <a:solidFill>
                  <a:srgbClr val="000000"/>
                </a:solidFill>
                <a:effectLst/>
              </a:rPr>
              <a:t>Those patients require to be in an airborne infection isolation room with all the previously mentioned protections. </a:t>
            </a:r>
          </a:p>
          <a:p>
            <a:r>
              <a:rPr lang="en-US" b="0" i="0" dirty="0">
                <a:solidFill>
                  <a:srgbClr val="000000"/>
                </a:solidFill>
                <a:effectLst/>
              </a:rPr>
              <a:t>The most important pathogens that need airborne precautions are tuberculosis, measles, chickenpox, and disseminated herpes zoster. </a:t>
            </a:r>
          </a:p>
          <a:p>
            <a:r>
              <a:rPr lang="en-US" b="0" i="0" dirty="0">
                <a:solidFill>
                  <a:srgbClr val="000000"/>
                </a:solidFill>
                <a:effectLst/>
              </a:rPr>
              <a:t>Patients with suspected vesicular rash, cough/fever with pulmonary infiltrate, maculopapular rash with cough/coryza/fever need to be under airborne precaution.</a:t>
            </a:r>
          </a:p>
          <a:p>
            <a:endParaRPr lang="en-US" dirty="0"/>
          </a:p>
        </p:txBody>
      </p:sp>
    </p:spTree>
    <p:extLst>
      <p:ext uri="{BB962C8B-B14F-4D97-AF65-F5344CB8AC3E}">
        <p14:creationId xmlns:p14="http://schemas.microsoft.com/office/powerpoint/2010/main" val="364934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D11A-11BC-0D53-73DB-250BAD326F30}"/>
              </a:ext>
            </a:extLst>
          </p:cNvPr>
          <p:cNvSpPr>
            <a:spLocks noGrp="1"/>
          </p:cNvSpPr>
          <p:nvPr>
            <p:ph type="title"/>
          </p:nvPr>
        </p:nvSpPr>
        <p:spPr/>
        <p:txBody>
          <a:bodyPr>
            <a:normAutofit/>
          </a:bodyPr>
          <a:lstStyle/>
          <a:p>
            <a:pPr algn="l"/>
            <a:r>
              <a:rPr lang="en-US" b="0" i="0" dirty="0">
                <a:solidFill>
                  <a:srgbClr val="222222"/>
                </a:solidFill>
                <a:effectLst/>
              </a:rPr>
              <a:t>The Importance of Policy in HAI/AR Prevention and Control</a:t>
            </a:r>
          </a:p>
        </p:txBody>
      </p:sp>
      <p:sp>
        <p:nvSpPr>
          <p:cNvPr id="3" name="Content Placeholder 2">
            <a:extLst>
              <a:ext uri="{FF2B5EF4-FFF2-40B4-BE49-F238E27FC236}">
                <a16:creationId xmlns:a16="http://schemas.microsoft.com/office/drawing/2014/main" id="{1855B48F-D084-D98F-2E83-D1C31A03B6A2}"/>
              </a:ext>
            </a:extLst>
          </p:cNvPr>
          <p:cNvSpPr>
            <a:spLocks noGrp="1"/>
          </p:cNvSpPr>
          <p:nvPr>
            <p:ph idx="1"/>
          </p:nvPr>
        </p:nvSpPr>
        <p:spPr/>
        <p:txBody>
          <a:bodyPr>
            <a:normAutofit/>
          </a:bodyPr>
          <a:lstStyle/>
          <a:p>
            <a:pPr algn="l"/>
            <a:r>
              <a:rPr lang="en-US" b="0" i="0" dirty="0">
                <a:solidFill>
                  <a:srgbClr val="000000"/>
                </a:solidFill>
                <a:effectLst/>
              </a:rPr>
              <a:t>Many of the most effective and sustained examples of public health success are supported by effective policies. </a:t>
            </a:r>
          </a:p>
          <a:p>
            <a:pPr algn="l"/>
            <a:r>
              <a:rPr lang="en-US" b="0" i="0" dirty="0">
                <a:solidFill>
                  <a:srgbClr val="000000"/>
                </a:solidFill>
                <a:effectLst/>
              </a:rPr>
              <a:t>Recent experiences with emerging and highly infectious diseases like COVID-19 further highlight the need for clarity and consistency in public health and health policy. </a:t>
            </a:r>
          </a:p>
          <a:p>
            <a:pPr algn="l"/>
            <a:r>
              <a:rPr lang="en-US" b="0" i="0" dirty="0">
                <a:solidFill>
                  <a:srgbClr val="000000"/>
                </a:solidFill>
                <a:effectLst/>
              </a:rPr>
              <a:t>CDC works to identify policy options and best practices to support healthcare-associated infections and antimicrobial resistance (HAI/AR) prevention and improve healthcare outcomes.</a:t>
            </a:r>
          </a:p>
        </p:txBody>
      </p:sp>
    </p:spTree>
    <p:extLst>
      <p:ext uri="{BB962C8B-B14F-4D97-AF65-F5344CB8AC3E}">
        <p14:creationId xmlns:p14="http://schemas.microsoft.com/office/powerpoint/2010/main" val="255308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9C04-AAC4-3736-3112-4AA41E34F1EC}"/>
              </a:ext>
            </a:extLst>
          </p:cNvPr>
          <p:cNvSpPr>
            <a:spLocks noGrp="1"/>
          </p:cNvSpPr>
          <p:nvPr>
            <p:ph type="title"/>
          </p:nvPr>
        </p:nvSpPr>
        <p:spPr/>
        <p:txBody>
          <a:bodyPr/>
          <a:lstStyle/>
          <a:p>
            <a:r>
              <a:rPr lang="en-US" b="0" i="0" dirty="0">
                <a:solidFill>
                  <a:srgbClr val="222222"/>
                </a:solidFill>
                <a:effectLst/>
              </a:rPr>
              <a:t>The Importance of Policy in HAI/AR Prevention and Control</a:t>
            </a:r>
            <a:endParaRPr lang="en-US" dirty="0"/>
          </a:p>
        </p:txBody>
      </p:sp>
      <p:sp>
        <p:nvSpPr>
          <p:cNvPr id="3" name="Content Placeholder 2">
            <a:extLst>
              <a:ext uri="{FF2B5EF4-FFF2-40B4-BE49-F238E27FC236}">
                <a16:creationId xmlns:a16="http://schemas.microsoft.com/office/drawing/2014/main" id="{040DD750-CA1C-68A0-BB14-02D5C5BC49E9}"/>
              </a:ext>
            </a:extLst>
          </p:cNvPr>
          <p:cNvSpPr>
            <a:spLocks noGrp="1"/>
          </p:cNvSpPr>
          <p:nvPr>
            <p:ph idx="1"/>
          </p:nvPr>
        </p:nvSpPr>
        <p:spPr/>
        <p:txBody>
          <a:bodyPr>
            <a:normAutofit fontScale="92500" lnSpcReduction="20000"/>
          </a:bodyPr>
          <a:lstStyle/>
          <a:p>
            <a:pPr algn="l"/>
            <a:r>
              <a:rPr lang="en-US" b="0" i="0" dirty="0">
                <a:solidFill>
                  <a:srgbClr val="000000"/>
                </a:solidFill>
                <a:effectLst/>
              </a:rPr>
              <a:t>State policies are highly variable: in some cases, the variation is necessary to accommodate local needs and resources; in others, the variation is less useful and can lead to local gaps in patient protection across healthcare settings, and particularly across jurisdictions. </a:t>
            </a:r>
          </a:p>
          <a:p>
            <a:pPr algn="l"/>
            <a:r>
              <a:rPr lang="en-US" b="0" i="0" dirty="0">
                <a:solidFill>
                  <a:srgbClr val="000000"/>
                </a:solidFill>
                <a:effectLst/>
              </a:rPr>
              <a:t>Greater consistency and harmonization of key policies could improve patient protection nationwide. </a:t>
            </a:r>
          </a:p>
          <a:p>
            <a:pPr algn="l"/>
            <a:r>
              <a:rPr lang="en-US" b="0" i="0" dirty="0">
                <a:solidFill>
                  <a:srgbClr val="000000"/>
                </a:solidFill>
                <a:effectLst/>
              </a:rPr>
              <a:t>Additionally, healthcare surveillance data could be made more consistent and actionable across jurisdictions to allow local authorities to move toward seamless patient protection nationally. </a:t>
            </a:r>
          </a:p>
          <a:p>
            <a:pPr algn="l"/>
            <a:r>
              <a:rPr lang="en-US" b="0" i="0" dirty="0">
                <a:solidFill>
                  <a:srgbClr val="000000"/>
                </a:solidFill>
                <a:effectLst/>
              </a:rPr>
              <a:t>Agreeing upon and applying basic standards for event reporting and infection control at local, state, and federal levels will provide a better path to improved patient safety and save lives.</a:t>
            </a:r>
          </a:p>
          <a:p>
            <a:r>
              <a:rPr lang="en-US" dirty="0"/>
              <a:t>(3)</a:t>
            </a:r>
          </a:p>
          <a:p>
            <a:endParaRPr lang="en-US" dirty="0"/>
          </a:p>
        </p:txBody>
      </p:sp>
    </p:spTree>
    <p:extLst>
      <p:ext uri="{BB962C8B-B14F-4D97-AF65-F5344CB8AC3E}">
        <p14:creationId xmlns:p14="http://schemas.microsoft.com/office/powerpoint/2010/main" val="9926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7C6D-69CE-C5CE-FD69-0178DE47AF2F}"/>
              </a:ext>
            </a:extLst>
          </p:cNvPr>
          <p:cNvSpPr>
            <a:spLocks noGrp="1"/>
          </p:cNvSpPr>
          <p:nvPr>
            <p:ph type="title"/>
          </p:nvPr>
        </p:nvSpPr>
        <p:spPr/>
        <p:txBody>
          <a:bodyPr/>
          <a:lstStyle/>
          <a:p>
            <a:r>
              <a:rPr lang="en-US" dirty="0"/>
              <a:t>Discussion Questions </a:t>
            </a:r>
          </a:p>
        </p:txBody>
      </p:sp>
      <p:sp>
        <p:nvSpPr>
          <p:cNvPr id="3" name="Content Placeholder 2">
            <a:extLst>
              <a:ext uri="{FF2B5EF4-FFF2-40B4-BE49-F238E27FC236}">
                <a16:creationId xmlns:a16="http://schemas.microsoft.com/office/drawing/2014/main" id="{8164CBDD-06C1-3CDD-8B04-E8A1D038793C}"/>
              </a:ext>
            </a:extLst>
          </p:cNvPr>
          <p:cNvSpPr>
            <a:spLocks noGrp="1"/>
          </p:cNvSpPr>
          <p:nvPr>
            <p:ph idx="1"/>
          </p:nvPr>
        </p:nvSpPr>
        <p:spPr/>
        <p:txBody>
          <a:bodyPr>
            <a:normAutofit fontScale="77500" lnSpcReduction="20000"/>
          </a:bodyPr>
          <a:lstStyle/>
          <a:p>
            <a:pPr algn="l">
              <a:buFont typeface="+mj-lt"/>
              <a:buAutoNum type="arabicPeriod"/>
            </a:pPr>
            <a:r>
              <a:rPr lang="en-US" b="1" i="0" dirty="0">
                <a:solidFill>
                  <a:srgbClr val="111111"/>
                </a:solidFill>
                <a:effectLst/>
                <a:latin typeface="-apple-system"/>
              </a:rPr>
              <a:t>Balancing Individual Rights and Public Health</a:t>
            </a:r>
            <a:r>
              <a:rPr lang="en-US" b="0" i="0" dirty="0">
                <a:solidFill>
                  <a:srgbClr val="111111"/>
                </a:solidFill>
                <a:effectLst/>
                <a:latin typeface="-apple-system"/>
              </a:rPr>
              <a:t>: How can healthcare institutions strike a balance between protecting individual privacy and ensuring effective infection control measures in the context of public health emergencies?</a:t>
            </a:r>
          </a:p>
          <a:p>
            <a:pPr algn="l">
              <a:buFont typeface="+mj-lt"/>
              <a:buAutoNum type="arabicPeriod"/>
            </a:pPr>
            <a:r>
              <a:rPr lang="en-US" b="1" i="0" dirty="0">
                <a:solidFill>
                  <a:srgbClr val="111111"/>
                </a:solidFill>
                <a:effectLst/>
                <a:latin typeface="-apple-system"/>
              </a:rPr>
              <a:t>Healthcare Worker Safety</a:t>
            </a:r>
            <a:r>
              <a:rPr lang="en-US" b="0" i="0" dirty="0">
                <a:solidFill>
                  <a:srgbClr val="111111"/>
                </a:solidFill>
                <a:effectLst/>
                <a:latin typeface="-apple-system"/>
              </a:rPr>
              <a:t>: What policies and protocols should be in place to safeguard healthcare workers from infectious diseases while providing patient care? How can these policies be effectively enforced?</a:t>
            </a:r>
          </a:p>
          <a:p>
            <a:pPr algn="l">
              <a:buFont typeface="+mj-lt"/>
              <a:buAutoNum type="arabicPeriod"/>
            </a:pPr>
            <a:r>
              <a:rPr lang="en-US" b="1" i="0" dirty="0">
                <a:solidFill>
                  <a:srgbClr val="111111"/>
                </a:solidFill>
                <a:effectLst/>
                <a:latin typeface="-apple-system"/>
              </a:rPr>
              <a:t>Antibiotic Stewardship</a:t>
            </a:r>
            <a:r>
              <a:rPr lang="en-US" b="0" i="0" dirty="0">
                <a:solidFill>
                  <a:srgbClr val="111111"/>
                </a:solidFill>
                <a:effectLst/>
                <a:latin typeface="-apple-system"/>
              </a:rPr>
              <a:t>: How can public health policies promote responsible antibiotic use to prevent the emergence of drug-resistant pathogens? What role do healthcare facilities play in implementing stewardship programs?</a:t>
            </a:r>
          </a:p>
          <a:p>
            <a:pPr algn="l">
              <a:buFont typeface="+mj-lt"/>
              <a:buAutoNum type="arabicPeriod"/>
            </a:pPr>
            <a:r>
              <a:rPr lang="en-US" b="1" i="0" dirty="0">
                <a:solidFill>
                  <a:srgbClr val="111111"/>
                </a:solidFill>
                <a:effectLst/>
                <a:latin typeface="-apple-system"/>
              </a:rPr>
              <a:t>Surveillance and Reporting</a:t>
            </a:r>
            <a:r>
              <a:rPr lang="en-US" b="0" i="0" dirty="0">
                <a:solidFill>
                  <a:srgbClr val="111111"/>
                </a:solidFill>
                <a:effectLst/>
                <a:latin typeface="-apple-system"/>
              </a:rPr>
              <a:t>: How can healthcare systems collaborate with public health agencies to enhance surveillance of infectious diseases? What challenges exist in reporting accurate data promptly?</a:t>
            </a:r>
          </a:p>
          <a:p>
            <a:pPr algn="l">
              <a:buFont typeface="+mj-lt"/>
              <a:buAutoNum type="arabicPeriod"/>
            </a:pPr>
            <a:r>
              <a:rPr lang="en-US" b="1" i="0" dirty="0">
                <a:solidFill>
                  <a:srgbClr val="111111"/>
                </a:solidFill>
                <a:effectLst/>
                <a:latin typeface="-apple-system"/>
              </a:rPr>
              <a:t>Outbreak Preparedness and Response</a:t>
            </a:r>
            <a:r>
              <a:rPr lang="en-US" b="0" i="0" dirty="0">
                <a:solidFill>
                  <a:srgbClr val="111111"/>
                </a:solidFill>
                <a:effectLst/>
                <a:latin typeface="-apple-system"/>
              </a:rPr>
              <a:t>: What strategies should healthcare organizations adopt to prepare for and respond to outbreaks (e.g., pandemics, nosocomial infections)? How can public health agencies support these efforts?</a:t>
            </a:r>
          </a:p>
          <a:p>
            <a:endParaRPr lang="en-US" dirty="0"/>
          </a:p>
        </p:txBody>
      </p:sp>
    </p:spTree>
    <p:extLst>
      <p:ext uri="{BB962C8B-B14F-4D97-AF65-F5344CB8AC3E}">
        <p14:creationId xmlns:p14="http://schemas.microsoft.com/office/powerpoint/2010/main" val="16831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29F-8DD2-090D-F73E-11B2150C8386}"/>
              </a:ext>
            </a:extLst>
          </p:cNvPr>
          <p:cNvSpPr>
            <a:spLocks noGrp="1"/>
          </p:cNvSpPr>
          <p:nvPr>
            <p:ph type="title"/>
          </p:nvPr>
        </p:nvSpPr>
        <p:spPr/>
        <p:txBody>
          <a:bodyPr/>
          <a:lstStyle/>
          <a:p>
            <a:r>
              <a:rPr lang="en-US" dirty="0"/>
              <a:t>Not all infections occur in hospitals </a:t>
            </a:r>
          </a:p>
        </p:txBody>
      </p:sp>
      <p:sp>
        <p:nvSpPr>
          <p:cNvPr id="3" name="Content Placeholder 2">
            <a:extLst>
              <a:ext uri="{FF2B5EF4-FFF2-40B4-BE49-F238E27FC236}">
                <a16:creationId xmlns:a16="http://schemas.microsoft.com/office/drawing/2014/main" id="{2DF61E5E-4DF1-BEA0-CD93-15A9479CDA65}"/>
              </a:ext>
            </a:extLst>
          </p:cNvPr>
          <p:cNvSpPr>
            <a:spLocks noGrp="1"/>
          </p:cNvSpPr>
          <p:nvPr>
            <p:ph idx="1"/>
          </p:nvPr>
        </p:nvSpPr>
        <p:spPr/>
        <p:txBody>
          <a:bodyPr>
            <a:normAutofit fontScale="85000" lnSpcReduction="20000"/>
          </a:bodyPr>
          <a:lstStyle/>
          <a:p>
            <a:pPr algn="l"/>
            <a:r>
              <a:rPr lang="en-US" b="0" i="0" dirty="0">
                <a:solidFill>
                  <a:srgbClr val="222222"/>
                </a:solidFill>
                <a:effectLst/>
              </a:rPr>
              <a:t>Outpatient Policy Options</a:t>
            </a:r>
          </a:p>
          <a:p>
            <a:pPr algn="l"/>
            <a:r>
              <a:rPr lang="en-US" b="0" i="0" dirty="0">
                <a:solidFill>
                  <a:srgbClr val="000000"/>
                </a:solidFill>
                <a:effectLst/>
              </a:rPr>
              <a:t>The </a:t>
            </a:r>
            <a:r>
              <a:rPr lang="en-US" b="0" i="0" u="sng" dirty="0">
                <a:solidFill>
                  <a:srgbClr val="075290"/>
                </a:solidFill>
                <a:effectLst/>
                <a:hlinkClick r:id="rId2"/>
              </a:rPr>
              <a:t>Outpatient Settings Policy Options </a:t>
            </a:r>
            <a:r>
              <a:rPr lang="en-US" b="0" i="0" u="none" strike="noStrike" dirty="0">
                <a:solidFill>
                  <a:srgbClr val="075290"/>
                </a:solidFill>
                <a:effectLst/>
                <a:hlinkClick r:id="rId2"/>
              </a:rPr>
              <a:t>[PDF – 37 pages]</a:t>
            </a:r>
            <a:r>
              <a:rPr lang="en-US" b="0" i="0" dirty="0">
                <a:solidFill>
                  <a:srgbClr val="000000"/>
                </a:solidFill>
                <a:effectLst/>
              </a:rPr>
              <a:t> document and accompanying </a:t>
            </a:r>
            <a:r>
              <a:rPr lang="en-US" b="0" i="0" u="sng" dirty="0">
                <a:solidFill>
                  <a:srgbClr val="075290"/>
                </a:solidFill>
                <a:effectLst/>
                <a:hlinkClick r:id="rId3"/>
              </a:rPr>
              <a:t>worksheet </a:t>
            </a:r>
            <a:r>
              <a:rPr lang="en-US" b="0" i="0" u="none" strike="noStrike" dirty="0">
                <a:solidFill>
                  <a:srgbClr val="075290"/>
                </a:solidFill>
                <a:effectLst/>
                <a:hlinkClick r:id="rId3"/>
              </a:rPr>
              <a:t>[PDF – 5 Pages]</a:t>
            </a:r>
            <a:r>
              <a:rPr lang="en-US" b="0" i="0" dirty="0">
                <a:solidFill>
                  <a:srgbClr val="000000"/>
                </a:solidFill>
                <a:effectLst/>
              </a:rPr>
              <a:t> are designed to assist state, local, and territorial health departments and policymakers to assess current outpatient policies and consider options for improving practices.  The document outlines four key elements recommended by the workgroup and reflect CDC, workgroup membership, and health department experience with </a:t>
            </a:r>
            <a:r>
              <a:rPr lang="en-US" b="0" i="0" u="sng" dirty="0">
                <a:solidFill>
                  <a:srgbClr val="075290"/>
                </a:solidFill>
                <a:effectLst/>
                <a:hlinkClick r:id="rId4"/>
              </a:rPr>
              <a:t>healthcare-related outbreaks</a:t>
            </a:r>
            <a:r>
              <a:rPr lang="en-US" b="0" i="0" dirty="0">
                <a:solidFill>
                  <a:srgbClr val="000000"/>
                </a:solidFill>
                <a:effectLst/>
              </a:rPr>
              <a:t> and quality improvement. Each section contains:</a:t>
            </a:r>
          </a:p>
          <a:p>
            <a:pPr algn="l">
              <a:buFont typeface="Arial" panose="020B0604020202020204" pitchFamily="34" charset="0"/>
              <a:buChar char="•"/>
            </a:pPr>
            <a:r>
              <a:rPr lang="en-US" b="0" i="0" dirty="0">
                <a:solidFill>
                  <a:srgbClr val="000000"/>
                </a:solidFill>
                <a:effectLst/>
              </a:rPr>
              <a:t>An explanation of the element and its components</a:t>
            </a:r>
          </a:p>
          <a:p>
            <a:pPr algn="l">
              <a:buFont typeface="Arial" panose="020B0604020202020204" pitchFamily="34" charset="0"/>
              <a:buChar char="•"/>
            </a:pPr>
            <a:r>
              <a:rPr lang="en-US" b="0" i="0" dirty="0">
                <a:solidFill>
                  <a:srgbClr val="000000"/>
                </a:solidFill>
                <a:effectLst/>
              </a:rPr>
              <a:t>Sample scenarios highlighting the need for effective practices or strategies</a:t>
            </a:r>
          </a:p>
          <a:p>
            <a:pPr algn="l">
              <a:buFont typeface="Arial" panose="020B0604020202020204" pitchFamily="34" charset="0"/>
              <a:buChar char="•"/>
            </a:pPr>
            <a:r>
              <a:rPr lang="en-US" b="0" i="0" dirty="0">
                <a:solidFill>
                  <a:srgbClr val="000000"/>
                </a:solidFill>
                <a:effectLst/>
              </a:rPr>
              <a:t>Potential program improvement options</a:t>
            </a:r>
          </a:p>
          <a:p>
            <a:pPr algn="l">
              <a:buFont typeface="Arial" panose="020B0604020202020204" pitchFamily="34" charset="0"/>
              <a:buChar char="•"/>
            </a:pPr>
            <a:r>
              <a:rPr lang="en-US" b="0" i="0" dirty="0">
                <a:solidFill>
                  <a:srgbClr val="000000"/>
                </a:solidFill>
                <a:effectLst/>
              </a:rPr>
              <a:t>Examples of existing policies representative of the elements</a:t>
            </a:r>
          </a:p>
          <a:p>
            <a:pPr algn="l">
              <a:buFont typeface="Arial" panose="020B0604020202020204" pitchFamily="34" charset="0"/>
              <a:buChar char="•"/>
            </a:pPr>
            <a:r>
              <a:rPr lang="en-US" b="0" i="0" dirty="0">
                <a:solidFill>
                  <a:srgbClr val="000000"/>
                </a:solidFill>
                <a:effectLst/>
              </a:rPr>
              <a:t>Aids designed to help identify gaps and pursue potential solutions</a:t>
            </a:r>
          </a:p>
          <a:p>
            <a:endParaRPr lang="en-US" dirty="0"/>
          </a:p>
        </p:txBody>
      </p:sp>
    </p:spTree>
    <p:extLst>
      <p:ext uri="{BB962C8B-B14F-4D97-AF65-F5344CB8AC3E}">
        <p14:creationId xmlns:p14="http://schemas.microsoft.com/office/powerpoint/2010/main" val="3130251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C96F-5D68-3AF1-B3E2-7B483780FC45}"/>
              </a:ext>
            </a:extLst>
          </p:cNvPr>
          <p:cNvSpPr>
            <a:spLocks noGrp="1"/>
          </p:cNvSpPr>
          <p:nvPr>
            <p:ph type="title"/>
          </p:nvPr>
        </p:nvSpPr>
        <p:spPr/>
        <p:txBody>
          <a:bodyPr>
            <a:normAutofit/>
          </a:bodyPr>
          <a:lstStyle/>
          <a:p>
            <a:r>
              <a:rPr lang="en-US" b="0" i="0" dirty="0">
                <a:solidFill>
                  <a:srgbClr val="222222"/>
                </a:solidFill>
                <a:effectLst/>
              </a:rPr>
              <a:t>CDC and ASTHO Policy Toolkit for Healthcare-associated Infection Prevention</a:t>
            </a:r>
            <a:endParaRPr lang="en-US" dirty="0"/>
          </a:p>
        </p:txBody>
      </p:sp>
      <p:sp>
        <p:nvSpPr>
          <p:cNvPr id="3" name="Content Placeholder 2">
            <a:extLst>
              <a:ext uri="{FF2B5EF4-FFF2-40B4-BE49-F238E27FC236}">
                <a16:creationId xmlns:a16="http://schemas.microsoft.com/office/drawing/2014/main" id="{48E492DA-8ABE-427E-AC1B-1CF4CA4CDF27}"/>
              </a:ext>
            </a:extLst>
          </p:cNvPr>
          <p:cNvSpPr>
            <a:spLocks noGrp="1"/>
          </p:cNvSpPr>
          <p:nvPr>
            <p:ph idx="1"/>
          </p:nvPr>
        </p:nvSpPr>
        <p:spPr/>
        <p:txBody>
          <a:bodyPr>
            <a:normAutofit fontScale="92500" lnSpcReduction="20000"/>
          </a:bodyPr>
          <a:lstStyle/>
          <a:p>
            <a:pPr algn="l"/>
            <a:r>
              <a:rPr lang="en-US" b="0" i="0" dirty="0">
                <a:solidFill>
                  <a:srgbClr val="000000"/>
                </a:solidFill>
                <a:effectLst/>
              </a:rPr>
              <a:t>The Association of State and Territorial Health Officials (ASTHO) and CDC have collaborated since July 2010 to advance </a:t>
            </a:r>
            <a:r>
              <a:rPr lang="en-US" b="0" i="0" u="sng" dirty="0">
                <a:solidFill>
                  <a:srgbClr val="075290"/>
                </a:solidFill>
                <a:effectLst/>
                <a:hlinkClick r:id="rId2"/>
              </a:rPr>
              <a:t>health departments’ HAI prevention efforts</a:t>
            </a:r>
            <a:r>
              <a:rPr lang="en-US" b="0" i="0" dirty="0">
                <a:solidFill>
                  <a:srgbClr val="000000"/>
                </a:solidFill>
                <a:effectLst/>
              </a:rPr>
              <a:t>.</a:t>
            </a:r>
          </a:p>
          <a:p>
            <a:pPr algn="l"/>
            <a:r>
              <a:rPr lang="en-US" b="0" i="0" dirty="0">
                <a:solidFill>
                  <a:srgbClr val="000000"/>
                </a:solidFill>
                <a:effectLst/>
              </a:rPr>
              <a:t>ASTHO and CDC created a toolkit and companion report to provide guidance to senior policy makers on promising ways to use legal and policy interventions as tools in implementing a comprehensive HAI prevention program.</a:t>
            </a:r>
          </a:p>
          <a:p>
            <a:pPr algn="l"/>
            <a:r>
              <a:rPr lang="en-US" b="0" i="0" dirty="0">
                <a:solidFill>
                  <a:srgbClr val="000000"/>
                </a:solidFill>
                <a:effectLst/>
              </a:rPr>
              <a:t>The toolkit, </a:t>
            </a:r>
            <a:r>
              <a:rPr lang="en-US" b="0" i="0" u="sng" dirty="0">
                <a:solidFill>
                  <a:srgbClr val="075290"/>
                </a:solidFill>
                <a:effectLst/>
                <a:hlinkClick r:id="rId3"/>
              </a:rPr>
              <a:t>Eliminating Healthcare Associated Infections: State Policy Options </a:t>
            </a:r>
            <a:r>
              <a:rPr lang="en-US" b="0" i="0" u="none" strike="noStrike" dirty="0">
                <a:solidFill>
                  <a:srgbClr val="075290"/>
                </a:solidFill>
                <a:effectLst/>
                <a:hlinkClick r:id="rId3"/>
              </a:rPr>
              <a:t>[PDF – 38 Pages]</a:t>
            </a:r>
            <a:r>
              <a:rPr lang="en-US" b="0" i="0" dirty="0">
                <a:solidFill>
                  <a:srgbClr val="000000"/>
                </a:solidFill>
                <a:effectLst/>
              </a:rPr>
              <a:t>provides an inventory of state HAI legislation and examples of legal and policy interventions, which health officials can consider to facilitate HAI prevention. </a:t>
            </a:r>
          </a:p>
          <a:p>
            <a:pPr algn="l"/>
            <a:r>
              <a:rPr lang="en-US" b="0" i="0" dirty="0">
                <a:solidFill>
                  <a:srgbClr val="000000"/>
                </a:solidFill>
                <a:effectLst/>
              </a:rPr>
              <a:t>State policies can promote robust state HAI programs and complement federal payment incentives such as CMS’s Value Based Purchasing program.</a:t>
            </a:r>
          </a:p>
          <a:p>
            <a:endParaRPr lang="en-US" dirty="0"/>
          </a:p>
        </p:txBody>
      </p:sp>
    </p:spTree>
    <p:extLst>
      <p:ext uri="{BB962C8B-B14F-4D97-AF65-F5344CB8AC3E}">
        <p14:creationId xmlns:p14="http://schemas.microsoft.com/office/powerpoint/2010/main" val="185857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574A-07D7-0BF1-AC97-C31441FE7A8D}"/>
              </a:ext>
            </a:extLst>
          </p:cNvPr>
          <p:cNvSpPr>
            <a:spLocks noGrp="1"/>
          </p:cNvSpPr>
          <p:nvPr>
            <p:ph type="title"/>
          </p:nvPr>
        </p:nvSpPr>
        <p:spPr/>
        <p:txBody>
          <a:bodyPr/>
          <a:lstStyle/>
          <a:p>
            <a:r>
              <a:rPr lang="en-US" i="0" dirty="0">
                <a:solidFill>
                  <a:srgbClr val="374151"/>
                </a:solidFill>
                <a:effectLst/>
              </a:rPr>
              <a:t>Importance of Infection Control</a:t>
            </a:r>
            <a:endParaRPr lang="en-US" dirty="0"/>
          </a:p>
        </p:txBody>
      </p:sp>
      <p:sp>
        <p:nvSpPr>
          <p:cNvPr id="3" name="Content Placeholder 2">
            <a:extLst>
              <a:ext uri="{FF2B5EF4-FFF2-40B4-BE49-F238E27FC236}">
                <a16:creationId xmlns:a16="http://schemas.microsoft.com/office/drawing/2014/main" id="{434FD087-0577-E05D-8C07-E1507F3C0ECC}"/>
              </a:ext>
            </a:extLst>
          </p:cNvPr>
          <p:cNvSpPr>
            <a:spLocks noGrp="1"/>
          </p:cNvSpPr>
          <p:nvPr>
            <p:ph idx="1"/>
          </p:nvPr>
        </p:nvSpPr>
        <p:spPr/>
        <p:txBody>
          <a:bodyPr>
            <a:normAutofit/>
          </a:bodyPr>
          <a:lstStyle/>
          <a:p>
            <a:pPr algn="l">
              <a:buFont typeface="Arial" panose="020B0604020202020204" pitchFamily="34" charset="0"/>
              <a:buChar char="•"/>
            </a:pPr>
            <a:r>
              <a:rPr lang="en-US" dirty="0">
                <a:solidFill>
                  <a:srgbClr val="374151"/>
                </a:solidFill>
              </a:rPr>
              <a:t>What is the impact of having insufficient policies for infection prevention? </a:t>
            </a:r>
            <a:endParaRPr lang="en-US" b="0" i="0" dirty="0">
              <a:solidFill>
                <a:srgbClr val="374151"/>
              </a:solidFill>
              <a:effectLst/>
            </a:endParaRPr>
          </a:p>
          <a:p>
            <a:endParaRPr lang="en-US" dirty="0"/>
          </a:p>
        </p:txBody>
      </p:sp>
    </p:spTree>
    <p:extLst>
      <p:ext uri="{BB962C8B-B14F-4D97-AF65-F5344CB8AC3E}">
        <p14:creationId xmlns:p14="http://schemas.microsoft.com/office/powerpoint/2010/main" val="251567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A159-1BBB-AD03-45F7-8962901E8A98}"/>
              </a:ext>
            </a:extLst>
          </p:cNvPr>
          <p:cNvSpPr>
            <a:spLocks noGrp="1"/>
          </p:cNvSpPr>
          <p:nvPr>
            <p:ph type="title"/>
          </p:nvPr>
        </p:nvSpPr>
        <p:spPr/>
        <p:txBody>
          <a:bodyPr>
            <a:normAutofit/>
          </a:bodyPr>
          <a:lstStyle/>
          <a:p>
            <a:r>
              <a:rPr lang="en-US" b="0" i="0" dirty="0">
                <a:solidFill>
                  <a:srgbClr val="374151"/>
                </a:solidFill>
                <a:effectLst/>
              </a:rPr>
              <a:t>The economic burden of healthcare-associated infections</a:t>
            </a:r>
            <a:endParaRPr lang="en-US" dirty="0"/>
          </a:p>
        </p:txBody>
      </p:sp>
      <p:sp>
        <p:nvSpPr>
          <p:cNvPr id="3" name="Content Placeholder 2">
            <a:extLst>
              <a:ext uri="{FF2B5EF4-FFF2-40B4-BE49-F238E27FC236}">
                <a16:creationId xmlns:a16="http://schemas.microsoft.com/office/drawing/2014/main" id="{EF79F639-5130-90BA-B6A1-EC7D3B83254E}"/>
              </a:ext>
            </a:extLst>
          </p:cNvPr>
          <p:cNvSpPr>
            <a:spLocks noGrp="1"/>
          </p:cNvSpPr>
          <p:nvPr>
            <p:ph idx="1"/>
          </p:nvPr>
        </p:nvSpPr>
        <p:spPr/>
        <p:txBody>
          <a:bodyPr>
            <a:normAutofit lnSpcReduction="10000"/>
          </a:bodyPr>
          <a:lstStyle/>
          <a:p>
            <a:r>
              <a:rPr lang="en-US" b="0" i="0" dirty="0">
                <a:solidFill>
                  <a:srgbClr val="212121"/>
                </a:solidFill>
                <a:effectLst/>
              </a:rPr>
              <a:t>HAIs not only led to increased morbidity and mortality but also impose a significant financial burden on the health system</a:t>
            </a:r>
          </a:p>
          <a:p>
            <a:r>
              <a:rPr lang="en-US" b="0" i="0" dirty="0">
                <a:solidFill>
                  <a:srgbClr val="212121"/>
                </a:solidFill>
                <a:effectLst/>
              </a:rPr>
              <a:t>The estimated direct annual cost of treating HAIs in the United States ranges from $ 28.4 billion to $ 45 billion, resulting in a heavy burden on the public health system </a:t>
            </a:r>
          </a:p>
          <a:p>
            <a:r>
              <a:rPr lang="en-US" b="0" i="0" dirty="0">
                <a:solidFill>
                  <a:srgbClr val="212121"/>
                </a:solidFill>
                <a:effectLst/>
              </a:rPr>
              <a:t>Such infections are unnecessary adverse events because they can be avoided through proper healthcare worker behavior and adherence to evidence-based infection prevention procedures and guidelines </a:t>
            </a:r>
          </a:p>
          <a:p>
            <a:r>
              <a:rPr lang="en-US" dirty="0">
                <a:hlinkClick r:id="rId2"/>
              </a:rPr>
              <a:t>https://www.ncbi.nlm.nih.gov/pmc/articles/PMC9949640/#:~:text=HAIs%20not%20only%20led%20to,public%20health%20system%20%5B8%5D</a:t>
            </a:r>
            <a:r>
              <a:rPr lang="en-US" dirty="0"/>
              <a:t>.</a:t>
            </a:r>
          </a:p>
          <a:p>
            <a:endParaRPr lang="en-US" dirty="0"/>
          </a:p>
        </p:txBody>
      </p:sp>
    </p:spTree>
    <p:extLst>
      <p:ext uri="{BB962C8B-B14F-4D97-AF65-F5344CB8AC3E}">
        <p14:creationId xmlns:p14="http://schemas.microsoft.com/office/powerpoint/2010/main" val="187045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E58A-D729-51D9-2F6B-5ACEEC9741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F91354-ED13-5DC3-8F27-D98C698165A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6AB337C-C583-FCB1-263A-CBFF4707F2C3}"/>
              </a:ext>
            </a:extLst>
          </p:cNvPr>
          <p:cNvPicPr>
            <a:picLocks noChangeAspect="1"/>
          </p:cNvPicPr>
          <p:nvPr/>
        </p:nvPicPr>
        <p:blipFill>
          <a:blip r:embed="rId2"/>
          <a:stretch>
            <a:fillRect/>
          </a:stretch>
        </p:blipFill>
        <p:spPr>
          <a:xfrm>
            <a:off x="-1" y="106696"/>
            <a:ext cx="12128127" cy="6671609"/>
          </a:xfrm>
          <a:prstGeom prst="rect">
            <a:avLst/>
          </a:prstGeom>
        </p:spPr>
      </p:pic>
    </p:spTree>
    <p:extLst>
      <p:ext uri="{BB962C8B-B14F-4D97-AF65-F5344CB8AC3E}">
        <p14:creationId xmlns:p14="http://schemas.microsoft.com/office/powerpoint/2010/main" val="104975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E0A3-6894-3648-33E1-2A21CC0EDF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7DDA9D-52EE-FEC8-96E6-2DC9AD463E0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814B811-0E88-68FE-F2D7-E97E47E3FBDF}"/>
              </a:ext>
            </a:extLst>
          </p:cNvPr>
          <p:cNvPicPr>
            <a:picLocks noChangeAspect="1"/>
          </p:cNvPicPr>
          <p:nvPr/>
        </p:nvPicPr>
        <p:blipFill>
          <a:blip r:embed="rId2"/>
          <a:stretch>
            <a:fillRect/>
          </a:stretch>
        </p:blipFill>
        <p:spPr>
          <a:xfrm>
            <a:off x="453180" y="267442"/>
            <a:ext cx="11148793" cy="6245113"/>
          </a:xfrm>
          <a:prstGeom prst="rect">
            <a:avLst/>
          </a:prstGeom>
        </p:spPr>
      </p:pic>
    </p:spTree>
    <p:extLst>
      <p:ext uri="{BB962C8B-B14F-4D97-AF65-F5344CB8AC3E}">
        <p14:creationId xmlns:p14="http://schemas.microsoft.com/office/powerpoint/2010/main" val="903984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6334-34D2-0485-9751-8583F0AAD1AB}"/>
              </a:ext>
            </a:extLst>
          </p:cNvPr>
          <p:cNvSpPr>
            <a:spLocks noGrp="1"/>
          </p:cNvSpPr>
          <p:nvPr>
            <p:ph type="title"/>
          </p:nvPr>
        </p:nvSpPr>
        <p:spPr/>
        <p:txBody>
          <a:bodyPr>
            <a:normAutofit/>
          </a:bodyPr>
          <a:lstStyle/>
          <a:p>
            <a:r>
              <a:rPr lang="en-US" b="0" i="0" dirty="0">
                <a:solidFill>
                  <a:srgbClr val="374151"/>
                </a:solidFill>
                <a:effectLst/>
              </a:rPr>
              <a:t>The role of infection control in improving patient outcomes</a:t>
            </a:r>
            <a:endParaRPr lang="en-US" dirty="0"/>
          </a:p>
        </p:txBody>
      </p:sp>
      <p:sp>
        <p:nvSpPr>
          <p:cNvPr id="3" name="Content Placeholder 2">
            <a:extLst>
              <a:ext uri="{FF2B5EF4-FFF2-40B4-BE49-F238E27FC236}">
                <a16:creationId xmlns:a16="http://schemas.microsoft.com/office/drawing/2014/main" id="{A2753F85-B485-E3F2-3D20-FF0E5254A079}"/>
              </a:ext>
            </a:extLst>
          </p:cNvPr>
          <p:cNvSpPr>
            <a:spLocks noGrp="1"/>
          </p:cNvSpPr>
          <p:nvPr>
            <p:ph idx="1"/>
          </p:nvPr>
        </p:nvSpPr>
        <p:spPr/>
        <p:txBody>
          <a:bodyPr>
            <a:normAutofit/>
          </a:bodyPr>
          <a:lstStyle/>
          <a:p>
            <a:r>
              <a:rPr lang="en-US" b="0" i="0" dirty="0">
                <a:solidFill>
                  <a:srgbClr val="202124"/>
                </a:solidFill>
                <a:effectLst/>
              </a:rPr>
              <a:t>Without effective IPC it is impossible to achieve quality health care delivery.</a:t>
            </a:r>
          </a:p>
          <a:p>
            <a:r>
              <a:rPr lang="en-US" dirty="0">
                <a:solidFill>
                  <a:srgbClr val="202124"/>
                </a:solidFill>
              </a:rPr>
              <a:t>I</a:t>
            </a:r>
            <a:r>
              <a:rPr lang="en-US" b="0" i="0" dirty="0">
                <a:solidFill>
                  <a:srgbClr val="202124"/>
                </a:solidFill>
                <a:effectLst/>
              </a:rPr>
              <a:t>nfection prevention and control effects all aspects of health care, including </a:t>
            </a:r>
            <a:r>
              <a:rPr lang="en-US" b="0" i="0" dirty="0">
                <a:solidFill>
                  <a:srgbClr val="040C28"/>
                </a:solidFill>
                <a:effectLst/>
              </a:rPr>
              <a:t>hand hygiene, surgical site infections, injection safety, antimicrobial resistance and how hospitals operate during and outside of emergencies</a:t>
            </a:r>
          </a:p>
        </p:txBody>
      </p:sp>
    </p:spTree>
    <p:extLst>
      <p:ext uri="{BB962C8B-B14F-4D97-AF65-F5344CB8AC3E}">
        <p14:creationId xmlns:p14="http://schemas.microsoft.com/office/powerpoint/2010/main" val="12275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E534-D93F-7819-195A-6ACEE963B2FD}"/>
              </a:ext>
            </a:extLst>
          </p:cNvPr>
          <p:cNvSpPr>
            <a:spLocks noGrp="1"/>
          </p:cNvSpPr>
          <p:nvPr>
            <p:ph type="title"/>
          </p:nvPr>
        </p:nvSpPr>
        <p:spPr/>
        <p:txBody>
          <a:bodyPr/>
          <a:lstStyle/>
          <a:p>
            <a:r>
              <a:rPr lang="en-US" i="0" dirty="0">
                <a:solidFill>
                  <a:srgbClr val="374151"/>
                </a:solidFill>
                <a:effectLst/>
              </a:rPr>
              <a:t>Regulatory Framework</a:t>
            </a:r>
            <a:endParaRPr lang="en-US" dirty="0"/>
          </a:p>
        </p:txBody>
      </p:sp>
      <p:sp>
        <p:nvSpPr>
          <p:cNvPr id="3" name="Content Placeholder 2">
            <a:extLst>
              <a:ext uri="{FF2B5EF4-FFF2-40B4-BE49-F238E27FC236}">
                <a16:creationId xmlns:a16="http://schemas.microsoft.com/office/drawing/2014/main" id="{D8E87A84-DD7B-E18D-18FE-D4E57D36BCFF}"/>
              </a:ext>
            </a:extLst>
          </p:cNvPr>
          <p:cNvSpPr>
            <a:spLocks noGrp="1"/>
          </p:cNvSpPr>
          <p:nvPr>
            <p:ph idx="1"/>
          </p:nvPr>
        </p:nvSpPr>
        <p:spPr/>
        <p:txBody>
          <a:bodyPr/>
          <a:lstStyle/>
          <a:p>
            <a:pPr algn="l"/>
            <a:r>
              <a:rPr lang="en-US" b="0" i="0" dirty="0">
                <a:solidFill>
                  <a:srgbClr val="374151"/>
                </a:solidFill>
                <a:effectLst/>
              </a:rPr>
              <a:t>Overview of regulatory bodies and policies related to infection control</a:t>
            </a:r>
          </a:p>
          <a:p>
            <a:pPr algn="l">
              <a:buFont typeface="Arial" panose="020B0604020202020204" pitchFamily="34" charset="0"/>
              <a:buChar char="•"/>
            </a:pPr>
            <a:r>
              <a:rPr lang="en-US" b="0" i="0" dirty="0">
                <a:solidFill>
                  <a:srgbClr val="374151"/>
                </a:solidFill>
                <a:effectLst/>
              </a:rPr>
              <a:t>Emphasize compliance and accreditation standards</a:t>
            </a:r>
          </a:p>
          <a:p>
            <a:pPr algn="l">
              <a:buFont typeface="Arial" panose="020B0604020202020204" pitchFamily="34" charset="0"/>
              <a:buChar char="•"/>
            </a:pPr>
            <a:r>
              <a:rPr lang="en-US" b="0" i="0" dirty="0">
                <a:solidFill>
                  <a:srgbClr val="374151"/>
                </a:solidFill>
                <a:effectLst/>
              </a:rPr>
              <a:t>Examples: CDC guidelines, WHO recommendations</a:t>
            </a:r>
          </a:p>
          <a:p>
            <a:endParaRPr lang="en-US" dirty="0"/>
          </a:p>
        </p:txBody>
      </p:sp>
    </p:spTree>
    <p:extLst>
      <p:ext uri="{BB962C8B-B14F-4D97-AF65-F5344CB8AC3E}">
        <p14:creationId xmlns:p14="http://schemas.microsoft.com/office/powerpoint/2010/main" val="31798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695F-5590-4536-AD25-45027C78C6F7}"/>
              </a:ext>
            </a:extLst>
          </p:cNvPr>
          <p:cNvSpPr>
            <a:spLocks noGrp="1"/>
          </p:cNvSpPr>
          <p:nvPr>
            <p:ph type="title"/>
          </p:nvPr>
        </p:nvSpPr>
        <p:spPr/>
        <p:txBody>
          <a:bodyPr/>
          <a:lstStyle/>
          <a:p>
            <a:r>
              <a:rPr lang="en-US" i="0" dirty="0">
                <a:solidFill>
                  <a:srgbClr val="374151"/>
                </a:solidFill>
                <a:effectLst/>
              </a:rPr>
              <a:t>Healthcare-Associated Infections (HAIs)</a:t>
            </a:r>
            <a:endParaRPr lang="en-US" dirty="0"/>
          </a:p>
        </p:txBody>
      </p:sp>
      <p:sp>
        <p:nvSpPr>
          <p:cNvPr id="3" name="Content Placeholder 2">
            <a:extLst>
              <a:ext uri="{FF2B5EF4-FFF2-40B4-BE49-F238E27FC236}">
                <a16:creationId xmlns:a16="http://schemas.microsoft.com/office/drawing/2014/main" id="{A9250116-12E4-F607-E2CE-CF75FCB97DDD}"/>
              </a:ext>
            </a:extLst>
          </p:cNvPr>
          <p:cNvSpPr>
            <a:spLocks noGrp="1"/>
          </p:cNvSpPr>
          <p:nvPr>
            <p:ph idx="1"/>
          </p:nvPr>
        </p:nvSpPr>
        <p:spPr/>
        <p:txBody>
          <a:bodyPr>
            <a:normAutofit/>
          </a:bodyPr>
          <a:lstStyle/>
          <a:p>
            <a:pPr algn="l"/>
            <a:r>
              <a:rPr lang="en-US" b="0" i="0" dirty="0">
                <a:solidFill>
                  <a:srgbClr val="202124"/>
                </a:solidFill>
                <a:effectLst/>
                <a:latin typeface="Google Sans"/>
              </a:rPr>
              <a:t>Healthcare-associated infections (HAIs) are </a:t>
            </a:r>
            <a:r>
              <a:rPr lang="en-US" b="0" i="0" dirty="0">
                <a:solidFill>
                  <a:srgbClr val="040C28"/>
                </a:solidFill>
                <a:effectLst/>
                <a:latin typeface="Google Sans"/>
              </a:rPr>
              <a:t>infections people get while they are receiving health care for another condition</a:t>
            </a:r>
            <a:r>
              <a:rPr lang="en-US" b="0" i="0" dirty="0">
                <a:solidFill>
                  <a:srgbClr val="202124"/>
                </a:solidFill>
                <a:effectLst/>
                <a:latin typeface="Google Sans"/>
              </a:rPr>
              <a:t>. HAIs can happen in any health care facility, including hospitals, ambulatory surgical centers, end-stage renal disease facilities, and long-term care facilities.</a:t>
            </a:r>
          </a:p>
          <a:p>
            <a:pPr algn="l"/>
            <a:r>
              <a:rPr lang="en-US" b="0" i="0" dirty="0">
                <a:solidFill>
                  <a:srgbClr val="374151"/>
                </a:solidFill>
                <a:effectLst/>
              </a:rPr>
              <a:t>The most common types of HAIs</a:t>
            </a:r>
          </a:p>
          <a:p>
            <a:pPr lvl="1"/>
            <a:r>
              <a:rPr lang="en-US" dirty="0">
                <a:solidFill>
                  <a:srgbClr val="374151"/>
                </a:solidFill>
              </a:rPr>
              <a:t>Central Line associated bloodstream infections (CLABSI’s)</a:t>
            </a:r>
          </a:p>
          <a:p>
            <a:pPr lvl="1"/>
            <a:r>
              <a:rPr lang="en-US" b="0" i="0" dirty="0">
                <a:solidFill>
                  <a:srgbClr val="374151"/>
                </a:solidFill>
                <a:effectLst/>
              </a:rPr>
              <a:t>Catheter</a:t>
            </a:r>
            <a:r>
              <a:rPr lang="en-US" dirty="0">
                <a:solidFill>
                  <a:srgbClr val="374151"/>
                </a:solidFill>
              </a:rPr>
              <a:t>-associated Urinary Tract infections (CAUTI’s)</a:t>
            </a:r>
          </a:p>
          <a:p>
            <a:pPr lvl="1"/>
            <a:r>
              <a:rPr lang="en-US" dirty="0">
                <a:solidFill>
                  <a:srgbClr val="374151"/>
                </a:solidFill>
              </a:rPr>
              <a:t>Surgical Site infections (SSI’s)</a:t>
            </a:r>
          </a:p>
          <a:p>
            <a:pPr lvl="1"/>
            <a:r>
              <a:rPr lang="en-US" dirty="0">
                <a:solidFill>
                  <a:srgbClr val="374151"/>
                </a:solidFill>
              </a:rPr>
              <a:t>Ventilator-associated Pneumonia (VAPs)</a:t>
            </a:r>
          </a:p>
          <a:p>
            <a:pPr algn="l"/>
            <a:endParaRPr lang="en-US" b="0" i="0" dirty="0">
              <a:solidFill>
                <a:srgbClr val="374151"/>
              </a:solidFill>
              <a:effectLst/>
            </a:endParaRPr>
          </a:p>
          <a:p>
            <a:endParaRPr lang="en-US" dirty="0"/>
          </a:p>
        </p:txBody>
      </p:sp>
    </p:spTree>
    <p:extLst>
      <p:ext uri="{BB962C8B-B14F-4D97-AF65-F5344CB8AC3E}">
        <p14:creationId xmlns:p14="http://schemas.microsoft.com/office/powerpoint/2010/main" val="2404294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39BC-DC3B-A3EF-7FC7-4C2A5B0F0591}"/>
              </a:ext>
            </a:extLst>
          </p:cNvPr>
          <p:cNvSpPr>
            <a:spLocks noGrp="1"/>
          </p:cNvSpPr>
          <p:nvPr>
            <p:ph type="title"/>
          </p:nvPr>
        </p:nvSpPr>
        <p:spPr>
          <a:xfrm>
            <a:off x="636864" y="381903"/>
            <a:ext cx="10515600" cy="1325563"/>
          </a:xfrm>
        </p:spPr>
        <p:txBody>
          <a:bodyPr>
            <a:normAutofit fontScale="90000"/>
          </a:bodyPr>
          <a:lstStyle/>
          <a:p>
            <a:r>
              <a:rPr lang="en-US" b="0" i="0" dirty="0">
                <a:solidFill>
                  <a:srgbClr val="222222"/>
                </a:solidFill>
                <a:effectLst/>
                <a:latin typeface="+mn-lt"/>
              </a:rPr>
              <a:t>Central Line-associated                                   Bloodstream Infection                                                (CLABSI)</a:t>
            </a:r>
            <a:endParaRPr lang="en-US" dirty="0">
              <a:latin typeface="+mn-lt"/>
            </a:endParaRPr>
          </a:p>
        </p:txBody>
      </p:sp>
      <p:sp>
        <p:nvSpPr>
          <p:cNvPr id="3" name="Content Placeholder 2">
            <a:extLst>
              <a:ext uri="{FF2B5EF4-FFF2-40B4-BE49-F238E27FC236}">
                <a16:creationId xmlns:a16="http://schemas.microsoft.com/office/drawing/2014/main" id="{FF1116A1-8CE5-2A1E-8C9C-0021BCACE8A9}"/>
              </a:ext>
            </a:extLst>
          </p:cNvPr>
          <p:cNvSpPr>
            <a:spLocks noGrp="1"/>
          </p:cNvSpPr>
          <p:nvPr>
            <p:ph idx="1"/>
          </p:nvPr>
        </p:nvSpPr>
        <p:spPr/>
        <p:txBody>
          <a:bodyPr>
            <a:normAutofit lnSpcReduction="10000"/>
          </a:bodyPr>
          <a:lstStyle/>
          <a:p>
            <a:r>
              <a:rPr lang="en-US" b="0" i="0" dirty="0">
                <a:solidFill>
                  <a:srgbClr val="000000"/>
                </a:solidFill>
                <a:effectLst/>
                <a:latin typeface="Open Sans" panose="020B0606030504020204" pitchFamily="34" charset="0"/>
              </a:rPr>
              <a:t>Central line-associated                                                                 bloodstream infections                                                                      (CLABSIs) result in thousands                                                                       of deaths each year and                                                                         billions of dollars in added                                                                       costs to the U.S. healthcare                                                                 system, yet these infections                                                   are preventable. </a:t>
            </a:r>
          </a:p>
          <a:p>
            <a:r>
              <a:rPr lang="en-US" b="0" i="0" dirty="0">
                <a:solidFill>
                  <a:srgbClr val="000000"/>
                </a:solidFill>
                <a:effectLst/>
                <a:latin typeface="Open Sans" panose="020B0606030504020204" pitchFamily="34" charset="0"/>
              </a:rPr>
              <a:t>CDC is providing guidelines                                                                         and tools to the healthcare                                                             community to help end CLABSIs.</a:t>
            </a:r>
          </a:p>
          <a:p>
            <a:endParaRPr lang="en-US" dirty="0"/>
          </a:p>
        </p:txBody>
      </p:sp>
      <p:pic>
        <p:nvPicPr>
          <p:cNvPr id="2050" name="Picture 2">
            <a:extLst>
              <a:ext uri="{FF2B5EF4-FFF2-40B4-BE49-F238E27FC236}">
                <a16:creationId xmlns:a16="http://schemas.microsoft.com/office/drawing/2014/main" id="{2B504BA6-566F-2AB0-DF79-7F1A83B2D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75" y="0"/>
            <a:ext cx="5445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2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3A9F-FC23-22C8-2F12-2ECDFD7F89F4}"/>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7775F2DE-867B-E08B-EF91-0C23D68BE368}"/>
              </a:ext>
            </a:extLst>
          </p:cNvPr>
          <p:cNvSpPr>
            <a:spLocks noGrp="1"/>
          </p:cNvSpPr>
          <p:nvPr>
            <p:ph idx="1"/>
          </p:nvPr>
        </p:nvSpPr>
        <p:spPr/>
        <p:txBody>
          <a:bodyPr>
            <a:normAutofit fontScale="77500" lnSpcReduction="20000"/>
          </a:bodyPr>
          <a:lstStyle/>
          <a:p>
            <a:pPr marL="0" indent="0" algn="l">
              <a:buNone/>
            </a:pPr>
            <a:r>
              <a:rPr lang="en-US" b="1" i="0" dirty="0">
                <a:solidFill>
                  <a:srgbClr val="111111"/>
                </a:solidFill>
                <a:effectLst/>
                <a:latin typeface="-apple-system"/>
              </a:rPr>
              <a:t>6. Health Equity and Infection Control</a:t>
            </a:r>
            <a:r>
              <a:rPr lang="en-US" b="0" i="0" dirty="0">
                <a:solidFill>
                  <a:srgbClr val="111111"/>
                </a:solidFill>
                <a:effectLst/>
                <a:latin typeface="-apple-system"/>
              </a:rPr>
              <a:t>: How do socioeconomic disparities impact infection control practices? What policies can address these disparities and ensure equitable access to preventive measures?</a:t>
            </a:r>
          </a:p>
          <a:p>
            <a:pPr marL="0" indent="0" algn="l">
              <a:buNone/>
            </a:pPr>
            <a:r>
              <a:rPr lang="en-US" b="1" i="0" dirty="0">
                <a:solidFill>
                  <a:srgbClr val="111111"/>
                </a:solidFill>
                <a:effectLst/>
                <a:latin typeface="-apple-system"/>
              </a:rPr>
              <a:t>7. Vaccination Policies</a:t>
            </a:r>
            <a:r>
              <a:rPr lang="en-US" b="0" i="0" dirty="0">
                <a:solidFill>
                  <a:srgbClr val="111111"/>
                </a:solidFill>
                <a:effectLst/>
                <a:latin typeface="-apple-system"/>
              </a:rPr>
              <a:t>: How can healthcare facilities and public health authorities work together to promote vaccination coverage? What ethical considerations arise when enforcing vaccination mandates?</a:t>
            </a:r>
          </a:p>
          <a:p>
            <a:pPr marL="0" indent="0" algn="l">
              <a:buNone/>
            </a:pPr>
            <a:r>
              <a:rPr lang="en-US" b="1" i="0" dirty="0">
                <a:solidFill>
                  <a:srgbClr val="111111"/>
                </a:solidFill>
                <a:effectLst/>
                <a:latin typeface="-apple-system"/>
              </a:rPr>
              <a:t>8. Infection Control in Long-Term Care Settings</a:t>
            </a:r>
            <a:r>
              <a:rPr lang="en-US" b="0" i="0" dirty="0">
                <a:solidFill>
                  <a:srgbClr val="111111"/>
                </a:solidFill>
                <a:effectLst/>
                <a:latin typeface="-apple-system"/>
              </a:rPr>
              <a:t>: What policies should be in place to prevent infections in nursing homes and other long-term care facilities? How can public health agencies collaborate with these institutions?</a:t>
            </a:r>
          </a:p>
          <a:p>
            <a:pPr marL="0" indent="0" algn="l">
              <a:buNone/>
            </a:pPr>
            <a:r>
              <a:rPr lang="en-US" b="1" i="0" dirty="0">
                <a:solidFill>
                  <a:srgbClr val="111111"/>
                </a:solidFill>
                <a:effectLst/>
                <a:latin typeface="-apple-system"/>
              </a:rPr>
              <a:t>9. Global Health Security</a:t>
            </a:r>
            <a:r>
              <a:rPr lang="en-US" b="0" i="0" dirty="0">
                <a:solidFill>
                  <a:srgbClr val="111111"/>
                </a:solidFill>
                <a:effectLst/>
                <a:latin typeface="-apple-system"/>
              </a:rPr>
              <a:t>: How can international cooperation enhance infection control efforts? What policies can facilitate information sharing, resource allocation, and rapid response during global health crises?</a:t>
            </a:r>
          </a:p>
          <a:p>
            <a:pPr marL="0" indent="0" algn="l">
              <a:buNone/>
            </a:pPr>
            <a:r>
              <a:rPr lang="en-US" b="1" i="0" dirty="0">
                <a:solidFill>
                  <a:srgbClr val="111111"/>
                </a:solidFill>
                <a:effectLst/>
                <a:latin typeface="-apple-system"/>
              </a:rPr>
              <a:t>10. Cost-Effectiveness of Infection Control Measures</a:t>
            </a:r>
            <a:r>
              <a:rPr lang="en-US" b="0" i="0" dirty="0">
                <a:solidFill>
                  <a:srgbClr val="111111"/>
                </a:solidFill>
                <a:effectLst/>
                <a:latin typeface="-apple-system"/>
              </a:rPr>
              <a:t>: How can healthcare administrators evaluate the cost-effectiveness of infection control interventions? What role does public health policy play in resource allocation for prevention and control?</a:t>
            </a:r>
          </a:p>
          <a:p>
            <a:endParaRPr lang="en-US" dirty="0"/>
          </a:p>
        </p:txBody>
      </p:sp>
    </p:spTree>
    <p:extLst>
      <p:ext uri="{BB962C8B-B14F-4D97-AF65-F5344CB8AC3E}">
        <p14:creationId xmlns:p14="http://schemas.microsoft.com/office/powerpoint/2010/main" val="1329476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4799-EFF3-230C-73E8-4E588037268D}"/>
              </a:ext>
            </a:extLst>
          </p:cNvPr>
          <p:cNvSpPr>
            <a:spLocks noGrp="1"/>
          </p:cNvSpPr>
          <p:nvPr>
            <p:ph type="title"/>
          </p:nvPr>
        </p:nvSpPr>
        <p:spPr/>
        <p:txBody>
          <a:bodyPr>
            <a:normAutofit/>
          </a:bodyPr>
          <a:lstStyle/>
          <a:p>
            <a:r>
              <a:rPr lang="en-US" b="0" i="0" dirty="0">
                <a:solidFill>
                  <a:srgbClr val="222222"/>
                </a:solidFill>
                <a:effectLst/>
              </a:rPr>
              <a:t>Catheter-associated Urinary Tract Infections (CAUTI)</a:t>
            </a:r>
            <a:endParaRPr lang="en-US" dirty="0"/>
          </a:p>
        </p:txBody>
      </p:sp>
      <p:sp>
        <p:nvSpPr>
          <p:cNvPr id="3" name="Content Placeholder 2">
            <a:extLst>
              <a:ext uri="{FF2B5EF4-FFF2-40B4-BE49-F238E27FC236}">
                <a16:creationId xmlns:a16="http://schemas.microsoft.com/office/drawing/2014/main" id="{AC7CEBA0-D490-EDFE-7B52-F9406571522A}"/>
              </a:ext>
            </a:extLst>
          </p:cNvPr>
          <p:cNvSpPr>
            <a:spLocks noGrp="1"/>
          </p:cNvSpPr>
          <p:nvPr>
            <p:ph idx="1"/>
          </p:nvPr>
        </p:nvSpPr>
        <p:spPr/>
        <p:txBody>
          <a:bodyPr>
            <a:normAutofit fontScale="92500" lnSpcReduction="20000"/>
          </a:bodyPr>
          <a:lstStyle/>
          <a:p>
            <a:r>
              <a:rPr lang="en-US" b="0" i="0" dirty="0">
                <a:solidFill>
                  <a:srgbClr val="000000"/>
                </a:solidFill>
                <a:effectLst/>
              </a:rPr>
              <a:t>A urinary tract infection (UTI) is an infection involving any part of the urinary system, including urethra, bladder, ureters, and kidney. </a:t>
            </a:r>
          </a:p>
          <a:p>
            <a:r>
              <a:rPr lang="en-US" b="0" i="0" dirty="0">
                <a:solidFill>
                  <a:srgbClr val="000000"/>
                </a:solidFill>
                <a:effectLst/>
              </a:rPr>
              <a:t>UTIs are the most common type of healthcare-associated infection reported to the </a:t>
            </a:r>
            <a:r>
              <a:rPr lang="en-US" b="0" i="0" u="sng" dirty="0">
                <a:solidFill>
                  <a:srgbClr val="075290"/>
                </a:solidFill>
                <a:effectLst/>
                <a:hlinkClick r:id="rId2"/>
              </a:rPr>
              <a:t>National Healthcare Safety Network (NHSN)</a:t>
            </a:r>
            <a:r>
              <a:rPr lang="en-US" b="0" i="0" dirty="0">
                <a:solidFill>
                  <a:srgbClr val="000000"/>
                </a:solidFill>
                <a:effectLst/>
              </a:rPr>
              <a:t>.  </a:t>
            </a:r>
          </a:p>
          <a:p>
            <a:r>
              <a:rPr lang="en-US" b="0" i="0" dirty="0">
                <a:solidFill>
                  <a:srgbClr val="000000"/>
                </a:solidFill>
                <a:effectLst/>
              </a:rPr>
              <a:t>Among UTIs acquired in the hospital, approximately 75% are associated with a urinary catheter, which is a tube inserted into the bladder through the urethra to drain urine.  </a:t>
            </a:r>
          </a:p>
          <a:p>
            <a:r>
              <a:rPr lang="en-US" b="0" i="0" dirty="0">
                <a:solidFill>
                  <a:srgbClr val="000000"/>
                </a:solidFill>
                <a:effectLst/>
              </a:rPr>
              <a:t>Between 15-25% of hospitalized patients receive urinary catheters during their hospital stay.  </a:t>
            </a:r>
          </a:p>
          <a:p>
            <a:r>
              <a:rPr lang="en-US" b="0" i="0" dirty="0">
                <a:solidFill>
                  <a:srgbClr val="000000"/>
                </a:solidFill>
                <a:effectLst/>
              </a:rPr>
              <a:t>The most important risk factor for developing a catheter-associated UTI (CAUTI) is prolonged use of the urinary catheter.  </a:t>
            </a:r>
          </a:p>
          <a:p>
            <a:r>
              <a:rPr lang="en-US" b="0" i="0" dirty="0">
                <a:solidFill>
                  <a:srgbClr val="000000"/>
                </a:solidFill>
                <a:effectLst/>
              </a:rPr>
              <a:t>Therefore, catheters should only be used for appropriate indications and should be removed as soon as they are no longer needed.</a:t>
            </a:r>
            <a:endParaRPr lang="en-US" dirty="0"/>
          </a:p>
        </p:txBody>
      </p:sp>
    </p:spTree>
    <p:extLst>
      <p:ext uri="{BB962C8B-B14F-4D97-AF65-F5344CB8AC3E}">
        <p14:creationId xmlns:p14="http://schemas.microsoft.com/office/powerpoint/2010/main" val="392621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8931-009B-541A-AF03-49DA49B23F87}"/>
              </a:ext>
            </a:extLst>
          </p:cNvPr>
          <p:cNvSpPr>
            <a:spLocks noGrp="1"/>
          </p:cNvSpPr>
          <p:nvPr>
            <p:ph type="title"/>
          </p:nvPr>
        </p:nvSpPr>
        <p:spPr/>
        <p:txBody>
          <a:bodyPr/>
          <a:lstStyle/>
          <a:p>
            <a:r>
              <a:rPr lang="en-US" b="0" i="0" dirty="0">
                <a:solidFill>
                  <a:srgbClr val="222222"/>
                </a:solidFill>
                <a:effectLst/>
              </a:rPr>
              <a:t>Surgical Site Infection (SSI)</a:t>
            </a:r>
            <a:endParaRPr lang="en-US" dirty="0"/>
          </a:p>
        </p:txBody>
      </p:sp>
      <p:sp>
        <p:nvSpPr>
          <p:cNvPr id="3" name="Content Placeholder 2">
            <a:extLst>
              <a:ext uri="{FF2B5EF4-FFF2-40B4-BE49-F238E27FC236}">
                <a16:creationId xmlns:a16="http://schemas.microsoft.com/office/drawing/2014/main" id="{3CD04608-EDBC-ABC4-254C-7180DFA5A774}"/>
              </a:ext>
            </a:extLst>
          </p:cNvPr>
          <p:cNvSpPr>
            <a:spLocks noGrp="1"/>
          </p:cNvSpPr>
          <p:nvPr>
            <p:ph idx="1"/>
          </p:nvPr>
        </p:nvSpPr>
        <p:spPr/>
        <p:txBody>
          <a:bodyPr/>
          <a:lstStyle/>
          <a:p>
            <a:r>
              <a:rPr lang="en-US" b="0" i="0" dirty="0">
                <a:solidFill>
                  <a:srgbClr val="000000"/>
                </a:solidFill>
                <a:effectLst/>
              </a:rPr>
              <a:t>A surgical site infection is an infection that occurs after surgery in the part of the body where the surgery took place. </a:t>
            </a:r>
          </a:p>
          <a:p>
            <a:r>
              <a:rPr lang="en-US" b="0" i="0" dirty="0">
                <a:solidFill>
                  <a:srgbClr val="000000"/>
                </a:solidFill>
                <a:effectLst/>
              </a:rPr>
              <a:t>Surgical site infections can sometimes be superficial infections involving the skin only. </a:t>
            </a:r>
          </a:p>
          <a:p>
            <a:r>
              <a:rPr lang="en-US" b="0" i="0" dirty="0">
                <a:solidFill>
                  <a:srgbClr val="000000"/>
                </a:solidFill>
                <a:effectLst/>
              </a:rPr>
              <a:t>Other surgical site infections are more serious and can involve tissues under the skin, organs, or implanted material. </a:t>
            </a:r>
          </a:p>
          <a:p>
            <a:r>
              <a:rPr lang="en-US" b="0" i="0" dirty="0">
                <a:solidFill>
                  <a:srgbClr val="000000"/>
                </a:solidFill>
                <a:effectLst/>
              </a:rPr>
              <a:t>CDC provides guidelines and tools to the healthcare community to help end surgical site infections and resources to help the public understand these infections and take measures to safeguard their own health when possible.</a:t>
            </a:r>
            <a:endParaRPr lang="en-US" dirty="0"/>
          </a:p>
        </p:txBody>
      </p:sp>
    </p:spTree>
    <p:extLst>
      <p:ext uri="{BB962C8B-B14F-4D97-AF65-F5344CB8AC3E}">
        <p14:creationId xmlns:p14="http://schemas.microsoft.com/office/powerpoint/2010/main" val="219038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9075-3D4A-B801-CF08-607600499D3C}"/>
              </a:ext>
            </a:extLst>
          </p:cNvPr>
          <p:cNvSpPr>
            <a:spLocks noGrp="1"/>
          </p:cNvSpPr>
          <p:nvPr>
            <p:ph type="title"/>
          </p:nvPr>
        </p:nvSpPr>
        <p:spPr/>
        <p:txBody>
          <a:bodyPr/>
          <a:lstStyle/>
          <a:p>
            <a:r>
              <a:rPr lang="en-US" b="0" i="0" dirty="0">
                <a:solidFill>
                  <a:srgbClr val="222222"/>
                </a:solidFill>
                <a:effectLst/>
              </a:rPr>
              <a:t>Ventilator-associated Pneumonia (VAP)</a:t>
            </a:r>
            <a:endParaRPr lang="en-US" dirty="0"/>
          </a:p>
        </p:txBody>
      </p:sp>
      <p:sp>
        <p:nvSpPr>
          <p:cNvPr id="3" name="Content Placeholder 2">
            <a:extLst>
              <a:ext uri="{FF2B5EF4-FFF2-40B4-BE49-F238E27FC236}">
                <a16:creationId xmlns:a16="http://schemas.microsoft.com/office/drawing/2014/main" id="{2AE92848-CC1C-1354-9659-4C3B21D85D21}"/>
              </a:ext>
            </a:extLst>
          </p:cNvPr>
          <p:cNvSpPr>
            <a:spLocks noGrp="1"/>
          </p:cNvSpPr>
          <p:nvPr>
            <p:ph idx="1"/>
          </p:nvPr>
        </p:nvSpPr>
        <p:spPr/>
        <p:txBody>
          <a:bodyPr>
            <a:normAutofit fontScale="92500" lnSpcReduction="20000"/>
          </a:bodyPr>
          <a:lstStyle/>
          <a:p>
            <a:r>
              <a:rPr lang="en-US" b="0" i="0" dirty="0">
                <a:solidFill>
                  <a:srgbClr val="000000"/>
                </a:solidFill>
                <a:effectLst/>
              </a:rPr>
              <a:t>Ventilator-associated pneumonia is a lung infection that develops in a person who is on a ventilator. </a:t>
            </a:r>
          </a:p>
          <a:p>
            <a:r>
              <a:rPr lang="en-US" b="0" i="0" dirty="0">
                <a:solidFill>
                  <a:srgbClr val="000000"/>
                </a:solidFill>
                <a:effectLst/>
              </a:rPr>
              <a:t>A ventilator is a machine that is used to help a patient breathe by giving oxygen through a tube placed in a patient’s mouth or nose, or through a hole in the front of the neck. </a:t>
            </a:r>
          </a:p>
          <a:p>
            <a:r>
              <a:rPr lang="en-US" b="0" i="0" dirty="0">
                <a:solidFill>
                  <a:srgbClr val="000000"/>
                </a:solidFill>
                <a:effectLst/>
              </a:rPr>
              <a:t>An infection may occur if germs enter through the tube and get into the patient’s lungs. </a:t>
            </a:r>
          </a:p>
          <a:p>
            <a:r>
              <a:rPr lang="en-US" b="0" i="0" dirty="0">
                <a:solidFill>
                  <a:srgbClr val="000000"/>
                </a:solidFill>
                <a:effectLst/>
              </a:rPr>
              <a:t>CDC provides guidelines and tools to the healthcare community to help end ventilator-associated pneumonia and resources to help the public understand these infections and take measures to safeguard their own health when possible.</a:t>
            </a:r>
          </a:p>
          <a:p>
            <a:r>
              <a:rPr lang="en-US" dirty="0">
                <a:solidFill>
                  <a:srgbClr val="000000"/>
                </a:solidFill>
                <a:latin typeface="Open Sans" panose="020B0606030504020204" pitchFamily="34" charset="0"/>
              </a:rPr>
              <a:t>6</a:t>
            </a:r>
            <a:endParaRPr lang="en-US" dirty="0"/>
          </a:p>
        </p:txBody>
      </p:sp>
    </p:spTree>
    <p:extLst>
      <p:ext uri="{BB962C8B-B14F-4D97-AF65-F5344CB8AC3E}">
        <p14:creationId xmlns:p14="http://schemas.microsoft.com/office/powerpoint/2010/main" val="3543706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121F-96F5-B7A8-455B-CB9A303CA4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002BE9-7EF1-3859-06B9-781416DFC960}"/>
              </a:ext>
            </a:extLst>
          </p:cNvPr>
          <p:cNvSpPr>
            <a:spLocks noGrp="1"/>
          </p:cNvSpPr>
          <p:nvPr>
            <p:ph idx="1"/>
          </p:nvPr>
        </p:nvSpPr>
        <p:spPr/>
        <p:txBody>
          <a:bodyPr>
            <a:normAutofit fontScale="70000" lnSpcReduction="20000"/>
          </a:bodyPr>
          <a:lstStyle/>
          <a:p>
            <a:pPr algn="l" fontAlgn="base"/>
            <a:r>
              <a:rPr lang="en-US" b="0" i="0" dirty="0">
                <a:solidFill>
                  <a:srgbClr val="232323"/>
                </a:solidFill>
                <a:effectLst/>
                <a:latin typeface="Fira Sans" panose="020B0503050000020004" pitchFamily="34" charset="0"/>
              </a:rPr>
              <a:t>1. COVID-19 has hampered efforts to halt hospital-acquired infections </a:t>
            </a:r>
          </a:p>
          <a:p>
            <a:pPr algn="l" fontAlgn="base"/>
            <a:r>
              <a:rPr lang="en-US" b="0" i="0" dirty="0">
                <a:solidFill>
                  <a:srgbClr val="232323"/>
                </a:solidFill>
                <a:effectLst/>
                <a:latin typeface="Fira Sans" panose="020B0503050000020004" pitchFamily="34" charset="0"/>
              </a:rPr>
              <a:t>Prior to the COVID-19 pandemic, healthcare-associated infections had been decreasing since 2015, reports the </a:t>
            </a:r>
            <a:r>
              <a:rPr lang="en-US" b="0" i="0" u="none" strike="noStrike" dirty="0">
                <a:solidFill>
                  <a:srgbClr val="007AC3"/>
                </a:solidFill>
                <a:effectLst/>
                <a:latin typeface="inherit"/>
                <a:hlinkClick r:id="rId2"/>
              </a:rPr>
              <a:t>Center for Infectious Disease Research and Policy</a:t>
            </a:r>
            <a:r>
              <a:rPr lang="en-US" b="0" i="0" dirty="0">
                <a:solidFill>
                  <a:srgbClr val="232323"/>
                </a:solidFill>
                <a:effectLst/>
                <a:latin typeface="Fira Sans" panose="020B0503050000020004" pitchFamily="34" charset="0"/>
              </a:rPr>
              <a:t> (CIDRAP). However, the strain of COVID-19 patient care and triage on hospitals and other facilities “clearly put a dent in those efforts,” CIDRAP states.</a:t>
            </a:r>
            <a:br>
              <a:rPr lang="en-US" b="0" i="0" dirty="0">
                <a:solidFill>
                  <a:srgbClr val="232323"/>
                </a:solidFill>
                <a:effectLst/>
                <a:latin typeface="Fira Sans" panose="020B0503050000020004" pitchFamily="34" charset="0"/>
              </a:rPr>
            </a:br>
            <a:br>
              <a:rPr lang="en-US" b="0" i="0" dirty="0">
                <a:solidFill>
                  <a:srgbClr val="232323"/>
                </a:solidFill>
                <a:effectLst/>
                <a:latin typeface="Fira Sans" panose="020B0503050000020004" pitchFamily="34" charset="0"/>
              </a:rPr>
            </a:br>
            <a:r>
              <a:rPr lang="en-US" b="0" i="0" dirty="0">
                <a:solidFill>
                  <a:srgbClr val="232323"/>
                </a:solidFill>
                <a:effectLst/>
                <a:latin typeface="Fira Sans" panose="020B0503050000020004" pitchFamily="34" charset="0"/>
              </a:rPr>
              <a:t>During the last quarter of 2019 and second quarter of 2020, facilities were exempt from reporting HAIs. To gain insight into the impact of COVID-19 on hospital-acquired infections, the CDC’s </a:t>
            </a:r>
            <a:r>
              <a:rPr lang="en-US" b="0" i="0" u="none" strike="noStrike" dirty="0">
                <a:solidFill>
                  <a:srgbClr val="007AC3"/>
                </a:solidFill>
                <a:effectLst/>
                <a:latin typeface="inherit"/>
                <a:hlinkClick r:id="rId3"/>
              </a:rPr>
              <a:t>National Healthcare Safety Network</a:t>
            </a:r>
            <a:r>
              <a:rPr lang="en-US" b="0" i="0" dirty="0">
                <a:solidFill>
                  <a:srgbClr val="232323"/>
                </a:solidFill>
                <a:effectLst/>
                <a:latin typeface="Fira Sans" panose="020B0503050000020004" pitchFamily="34" charset="0"/>
              </a:rPr>
              <a:t> (NHSN) examined quarterly data from across 12 states. They found significant increases in central line associated bloodstream infections (CLABSIs), catheter-associated urinary tract infections (CAUTIs), ventilator-associated events (VAE), and MRSA bacteremia compared to 2019, including a 47% increase in CLABSIs across location types and a 65% increase in ICUs. </a:t>
            </a:r>
            <a:br>
              <a:rPr lang="en-US" b="0" i="0" dirty="0">
                <a:solidFill>
                  <a:srgbClr val="232323"/>
                </a:solidFill>
                <a:effectLst/>
                <a:latin typeface="Fira Sans" panose="020B0503050000020004" pitchFamily="34" charset="0"/>
              </a:rPr>
            </a:br>
            <a:br>
              <a:rPr lang="en-US" b="0" i="0" dirty="0">
                <a:solidFill>
                  <a:srgbClr val="232323"/>
                </a:solidFill>
                <a:effectLst/>
                <a:latin typeface="Fira Sans" panose="020B0503050000020004" pitchFamily="34" charset="0"/>
              </a:rPr>
            </a:br>
            <a:r>
              <a:rPr lang="en-US" b="0" i="0" dirty="0">
                <a:solidFill>
                  <a:srgbClr val="232323"/>
                </a:solidFill>
                <a:effectLst/>
                <a:latin typeface="Fira Sans" panose="020B0503050000020004" pitchFamily="34" charset="0"/>
              </a:rPr>
              <a:t>IPC programs have been overwhelmed by the pandemic, leaving many under-resourced and some pushing non-COVID HAIs onto the back burner. Hospitals need resilient, sustainable, and </a:t>
            </a:r>
            <a:r>
              <a:rPr lang="en-US" b="0" i="0" u="none" strike="noStrike" dirty="0">
                <a:solidFill>
                  <a:srgbClr val="007AC3"/>
                </a:solidFill>
                <a:effectLst/>
                <a:latin typeface="inherit"/>
                <a:hlinkClick r:id="rId4"/>
              </a:rPr>
              <a:t>high-performing infection prevention and control programs</a:t>
            </a:r>
            <a:r>
              <a:rPr lang="en-US" b="0" i="0" dirty="0">
                <a:solidFill>
                  <a:srgbClr val="232323"/>
                </a:solidFill>
                <a:effectLst/>
                <a:latin typeface="Fira Sans" panose="020B0503050000020004" pitchFamily="34" charset="0"/>
              </a:rPr>
              <a:t> more than ever. </a:t>
            </a:r>
          </a:p>
          <a:p>
            <a:endParaRPr lang="en-US" dirty="0"/>
          </a:p>
        </p:txBody>
      </p:sp>
    </p:spTree>
    <p:extLst>
      <p:ext uri="{BB962C8B-B14F-4D97-AF65-F5344CB8AC3E}">
        <p14:creationId xmlns:p14="http://schemas.microsoft.com/office/powerpoint/2010/main" val="104328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D2615-1C53-6D71-A7EA-91870990A3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D9A352-E7B0-D574-DBBA-62A44505BB5A}"/>
              </a:ext>
            </a:extLst>
          </p:cNvPr>
          <p:cNvSpPr>
            <a:spLocks noGrp="1"/>
          </p:cNvSpPr>
          <p:nvPr>
            <p:ph idx="1"/>
          </p:nvPr>
        </p:nvSpPr>
        <p:spPr/>
        <p:txBody>
          <a:bodyPr>
            <a:normAutofit fontScale="92500" lnSpcReduction="10000"/>
          </a:bodyPr>
          <a:lstStyle/>
          <a:p>
            <a:pPr algn="l" fontAlgn="base"/>
            <a:r>
              <a:rPr lang="en-US" b="0" i="0" dirty="0">
                <a:solidFill>
                  <a:srgbClr val="232323"/>
                </a:solidFill>
                <a:effectLst/>
                <a:latin typeface="Fira Sans" panose="020B0503050000020004" pitchFamily="34" charset="0"/>
              </a:rPr>
              <a:t>2. These infections cost the healthcare system billions each year</a:t>
            </a:r>
          </a:p>
          <a:p>
            <a:pPr algn="l" fontAlgn="base"/>
            <a:r>
              <a:rPr lang="en-US" b="0" i="0" dirty="0">
                <a:solidFill>
                  <a:srgbClr val="232323"/>
                </a:solidFill>
                <a:effectLst/>
                <a:latin typeface="Fira Sans" panose="020B0503050000020004" pitchFamily="34" charset="0"/>
              </a:rPr>
              <a:t>According to the </a:t>
            </a:r>
            <a:r>
              <a:rPr lang="en-US" b="0" i="0" u="none" strike="noStrike" dirty="0">
                <a:solidFill>
                  <a:srgbClr val="007AC3"/>
                </a:solidFill>
                <a:effectLst/>
                <a:latin typeface="inherit"/>
                <a:hlinkClick r:id="rId2"/>
              </a:rPr>
              <a:t>CDC</a:t>
            </a:r>
            <a:r>
              <a:rPr lang="en-US" b="0" i="0" dirty="0">
                <a:solidFill>
                  <a:srgbClr val="232323"/>
                </a:solidFill>
                <a:effectLst/>
                <a:latin typeface="Fira Sans" panose="020B0503050000020004" pitchFamily="34" charset="0"/>
              </a:rPr>
              <a:t>, HAIs directly cost US hospitals at least $28.4 billion each year. These costs are underscored by a $12.4 billion loss to society from early deaths and lost productivity. Of the total amount, anywhere between $5.7 and $31.5 billion is possibly preventable. </a:t>
            </a:r>
            <a:br>
              <a:rPr lang="en-US" b="0" i="0" dirty="0">
                <a:solidFill>
                  <a:srgbClr val="232323"/>
                </a:solidFill>
                <a:effectLst/>
                <a:latin typeface="Fira Sans" panose="020B0503050000020004" pitchFamily="34" charset="0"/>
              </a:rPr>
            </a:br>
            <a:br>
              <a:rPr lang="en-US" b="0" i="0" dirty="0">
                <a:solidFill>
                  <a:srgbClr val="232323"/>
                </a:solidFill>
                <a:effectLst/>
                <a:latin typeface="Fira Sans" panose="020B0503050000020004" pitchFamily="34" charset="0"/>
              </a:rPr>
            </a:br>
            <a:r>
              <a:rPr lang="en-US" b="0" i="0" dirty="0">
                <a:solidFill>
                  <a:srgbClr val="232323"/>
                </a:solidFill>
                <a:effectLst/>
                <a:latin typeface="Fira Sans" panose="020B0503050000020004" pitchFamily="34" charset="0"/>
              </a:rPr>
              <a:t>The losses appear even more stark at the individual hospital level. A 2020 study published in </a:t>
            </a:r>
            <a:r>
              <a:rPr lang="en-US" b="0" i="0" u="none" strike="noStrike" dirty="0">
                <a:solidFill>
                  <a:srgbClr val="007AC3"/>
                </a:solidFill>
                <a:effectLst/>
                <a:latin typeface="inherit"/>
                <a:hlinkClick r:id="rId3"/>
              </a:rPr>
              <a:t>BMC Health Services Research</a:t>
            </a:r>
            <a:r>
              <a:rPr lang="en-US" b="0" i="0" dirty="0">
                <a:solidFill>
                  <a:srgbClr val="232323"/>
                </a:solidFill>
                <a:effectLst/>
                <a:latin typeface="Fira Sans" panose="020B0503050000020004" pitchFamily="34" charset="0"/>
              </a:rPr>
              <a:t> found that HAIs were associated with increased consumption of resources, including blood tests, imaging, hospital days, and antibiotic days. They were also associated with a higher cost per case at $6,400 vs. a control of $2,376.</a:t>
            </a:r>
          </a:p>
          <a:p>
            <a:endParaRPr lang="en-US" dirty="0"/>
          </a:p>
        </p:txBody>
      </p:sp>
    </p:spTree>
    <p:extLst>
      <p:ext uri="{BB962C8B-B14F-4D97-AF65-F5344CB8AC3E}">
        <p14:creationId xmlns:p14="http://schemas.microsoft.com/office/powerpoint/2010/main" val="1354922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CD7D-A079-2951-3DB1-A20B9E0D0D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D1B54E-D823-19C8-7F53-6EF878FDD2D5}"/>
              </a:ext>
            </a:extLst>
          </p:cNvPr>
          <p:cNvSpPr>
            <a:spLocks noGrp="1"/>
          </p:cNvSpPr>
          <p:nvPr>
            <p:ph idx="1"/>
          </p:nvPr>
        </p:nvSpPr>
        <p:spPr/>
        <p:txBody>
          <a:bodyPr>
            <a:normAutofit fontScale="77500" lnSpcReduction="20000"/>
          </a:bodyPr>
          <a:lstStyle/>
          <a:p>
            <a:pPr algn="l" fontAlgn="base"/>
            <a:r>
              <a:rPr lang="en-US" b="0" i="0" dirty="0">
                <a:solidFill>
                  <a:srgbClr val="232323"/>
                </a:solidFill>
                <a:effectLst/>
                <a:latin typeface="Fira Sans" panose="020B0503050000020004" pitchFamily="34" charset="0"/>
              </a:rPr>
              <a:t>3. Less than half of HAIs involve devices or surgeries</a:t>
            </a:r>
          </a:p>
          <a:p>
            <a:pPr algn="l" fontAlgn="base"/>
            <a:r>
              <a:rPr lang="en-US" b="0" i="0" dirty="0">
                <a:solidFill>
                  <a:srgbClr val="232323"/>
                </a:solidFill>
                <a:effectLst/>
                <a:latin typeface="Fira Sans" panose="020B0503050000020004" pitchFamily="34" charset="0"/>
              </a:rPr>
              <a:t>A study from the </a:t>
            </a:r>
            <a:r>
              <a:rPr lang="en-US" b="0" i="0" u="none" strike="noStrike" dirty="0">
                <a:solidFill>
                  <a:srgbClr val="007AC3"/>
                </a:solidFill>
                <a:effectLst/>
                <a:latin typeface="inherit"/>
                <a:hlinkClick r:id="rId2"/>
              </a:rPr>
              <a:t>New England Journal of Medicine</a:t>
            </a:r>
            <a:r>
              <a:rPr lang="en-US" b="0" i="0" dirty="0">
                <a:solidFill>
                  <a:srgbClr val="232323"/>
                </a:solidFill>
                <a:effectLst/>
                <a:latin typeface="Fira Sans" panose="020B0503050000020004" pitchFamily="34" charset="0"/>
              </a:rPr>
              <a:t> (NEJM) found that device-associated infections (such as CAUTI, ventilator-associated pneumonia, and CLABSI) made up 25.6% of all HAIs, while surgical-site infections accounted for 21.8% of HAIs. So, what caused the 52.6% of HAIs that were not associated with devices or operative procedures?</a:t>
            </a:r>
            <a:br>
              <a:rPr lang="en-US" b="0" i="0" dirty="0">
                <a:solidFill>
                  <a:srgbClr val="232323"/>
                </a:solidFill>
                <a:effectLst/>
                <a:latin typeface="Fira Sans" panose="020B0503050000020004" pitchFamily="34" charset="0"/>
              </a:rPr>
            </a:br>
            <a:br>
              <a:rPr lang="en-US" b="0" i="0" dirty="0">
                <a:solidFill>
                  <a:srgbClr val="232323"/>
                </a:solidFill>
                <a:effectLst/>
                <a:latin typeface="Fira Sans" panose="020B0503050000020004" pitchFamily="34" charset="0"/>
              </a:rPr>
            </a:br>
            <a:r>
              <a:rPr lang="en-US" b="0" i="0" dirty="0">
                <a:solidFill>
                  <a:srgbClr val="232323"/>
                </a:solidFill>
                <a:effectLst/>
                <a:latin typeface="Fira Sans" panose="020B0503050000020004" pitchFamily="34" charset="0"/>
              </a:rPr>
              <a:t>One pathogen stands out. The bacterium </a:t>
            </a:r>
            <a:r>
              <a:rPr lang="en-US" b="0" i="1" dirty="0" err="1">
                <a:solidFill>
                  <a:srgbClr val="232323"/>
                </a:solidFill>
                <a:effectLst/>
                <a:latin typeface="inherit"/>
              </a:rPr>
              <a:t>Clostridioides</a:t>
            </a:r>
            <a:r>
              <a:rPr lang="en-US" b="0" i="0" dirty="0">
                <a:solidFill>
                  <a:srgbClr val="232323"/>
                </a:solidFill>
                <a:effectLst/>
                <a:latin typeface="Fira Sans" panose="020B0503050000020004" pitchFamily="34" charset="0"/>
              </a:rPr>
              <a:t> </a:t>
            </a:r>
            <a:r>
              <a:rPr lang="en-US" b="0" i="1" dirty="0">
                <a:solidFill>
                  <a:srgbClr val="232323"/>
                </a:solidFill>
                <a:effectLst/>
                <a:latin typeface="inherit"/>
              </a:rPr>
              <a:t>difficile</a:t>
            </a:r>
            <a:r>
              <a:rPr lang="en-US" b="0" i="0" dirty="0">
                <a:solidFill>
                  <a:srgbClr val="232323"/>
                </a:solidFill>
                <a:effectLst/>
                <a:latin typeface="Fira Sans" panose="020B0503050000020004" pitchFamily="34" charset="0"/>
              </a:rPr>
              <a:t> accounts for 12.1% of HAIs, notes the NEJM study. </a:t>
            </a:r>
            <a:r>
              <a:rPr lang="en-US" b="0" i="1" dirty="0">
                <a:solidFill>
                  <a:srgbClr val="232323"/>
                </a:solidFill>
                <a:effectLst/>
                <a:latin typeface="inherit"/>
              </a:rPr>
              <a:t>C. difficile</a:t>
            </a:r>
            <a:r>
              <a:rPr lang="en-US" b="0" i="0" dirty="0">
                <a:solidFill>
                  <a:srgbClr val="232323"/>
                </a:solidFill>
                <a:effectLst/>
                <a:latin typeface="Fira Sans" panose="020B0503050000020004" pitchFamily="34" charset="0"/>
              </a:rPr>
              <a:t> is easily spread from person to person and caused an estimated 223,900 HAI cases and 12,800 deaths in 2017, according to the CDC’s </a:t>
            </a:r>
            <a:r>
              <a:rPr lang="en-US" b="0" i="0" u="none" strike="noStrike" dirty="0">
                <a:solidFill>
                  <a:srgbClr val="007AC3"/>
                </a:solidFill>
                <a:effectLst/>
                <a:latin typeface="inherit"/>
                <a:hlinkClick r:id="rId3"/>
              </a:rPr>
              <a:t>2019 Antibiotic/Antimicrobial Resistance threat report. </a:t>
            </a:r>
            <a:br>
              <a:rPr lang="en-US" b="0" i="0" u="none" strike="noStrike" dirty="0">
                <a:solidFill>
                  <a:srgbClr val="007AC3"/>
                </a:solidFill>
                <a:effectLst/>
                <a:latin typeface="inherit"/>
                <a:hlinkClick r:id="rId3"/>
              </a:rPr>
            </a:br>
            <a:br>
              <a:rPr lang="en-US" b="0" i="0" dirty="0">
                <a:solidFill>
                  <a:srgbClr val="232323"/>
                </a:solidFill>
                <a:effectLst/>
                <a:latin typeface="Fira Sans" panose="020B0503050000020004" pitchFamily="34" charset="0"/>
              </a:rPr>
            </a:br>
            <a:r>
              <a:rPr lang="en-US" b="0" i="1" dirty="0">
                <a:solidFill>
                  <a:srgbClr val="232323"/>
                </a:solidFill>
                <a:effectLst/>
                <a:latin typeface="inherit"/>
              </a:rPr>
              <a:t>C. difficile</a:t>
            </a:r>
            <a:r>
              <a:rPr lang="en-US" b="0" i="0" dirty="0">
                <a:solidFill>
                  <a:srgbClr val="232323"/>
                </a:solidFill>
                <a:effectLst/>
                <a:latin typeface="Fira Sans" panose="020B0503050000020004" pitchFamily="34" charset="0"/>
              </a:rPr>
              <a:t> is resistant to multiple antibiotics used in clinical settings, including aminoglycosides, lincomycin, tetracyclines, erythromycin, clindamycin, penicillin, cephalosporins, and fluoroquinolones, according to research from the </a:t>
            </a:r>
            <a:r>
              <a:rPr lang="en-US" b="0" i="0" u="none" strike="noStrike" dirty="0">
                <a:solidFill>
                  <a:srgbClr val="007AC3"/>
                </a:solidFill>
                <a:effectLst/>
                <a:latin typeface="inherit"/>
                <a:hlinkClick r:id="rId4"/>
              </a:rPr>
              <a:t>Journal of Clinical Microbiology</a:t>
            </a:r>
            <a:r>
              <a:rPr lang="en-US" b="0" i="0" dirty="0">
                <a:solidFill>
                  <a:srgbClr val="232323"/>
                </a:solidFill>
                <a:effectLst/>
                <a:latin typeface="Fira Sans" panose="020B0503050000020004" pitchFamily="34" charset="0"/>
              </a:rPr>
              <a:t>. Treatment with antimicrobials significantly increases the risk of developing a </a:t>
            </a:r>
            <a:r>
              <a:rPr lang="en-US" b="0" i="1" u="none" strike="noStrike" dirty="0">
                <a:solidFill>
                  <a:srgbClr val="007AC3"/>
                </a:solidFill>
                <a:effectLst/>
                <a:latin typeface="inherit"/>
                <a:hlinkClick r:id="rId5"/>
              </a:rPr>
              <a:t>C. difficile</a:t>
            </a:r>
            <a:r>
              <a:rPr lang="en-US" b="0" i="0" dirty="0">
                <a:solidFill>
                  <a:srgbClr val="232323"/>
                </a:solidFill>
                <a:effectLst/>
                <a:latin typeface="Fira Sans" panose="020B0503050000020004" pitchFamily="34" charset="0"/>
              </a:rPr>
              <a:t> infection. </a:t>
            </a:r>
          </a:p>
          <a:p>
            <a:endParaRPr lang="en-US" dirty="0"/>
          </a:p>
        </p:txBody>
      </p:sp>
    </p:spTree>
    <p:extLst>
      <p:ext uri="{BB962C8B-B14F-4D97-AF65-F5344CB8AC3E}">
        <p14:creationId xmlns:p14="http://schemas.microsoft.com/office/powerpoint/2010/main" val="1127784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1E6EC-FFE1-C714-4A54-F6DA472F18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4FC8EA-503B-0E7C-54EB-3BCCFE33F54A}"/>
              </a:ext>
            </a:extLst>
          </p:cNvPr>
          <p:cNvSpPr>
            <a:spLocks noGrp="1"/>
          </p:cNvSpPr>
          <p:nvPr>
            <p:ph idx="1"/>
          </p:nvPr>
        </p:nvSpPr>
        <p:spPr/>
        <p:txBody>
          <a:bodyPr>
            <a:normAutofit fontScale="70000" lnSpcReduction="20000"/>
          </a:bodyPr>
          <a:lstStyle/>
          <a:p>
            <a:pPr algn="l" fontAlgn="base"/>
            <a:r>
              <a:rPr lang="en-US" b="0" i="0" dirty="0">
                <a:solidFill>
                  <a:srgbClr val="232323"/>
                </a:solidFill>
                <a:effectLst/>
                <a:latin typeface="Fira Sans" panose="020B0503050000020004" pitchFamily="34" charset="0"/>
              </a:rPr>
              <a:t>4. COVID-19 and </a:t>
            </a:r>
            <a:r>
              <a:rPr lang="en-US" b="0" i="1" dirty="0">
                <a:solidFill>
                  <a:srgbClr val="232323"/>
                </a:solidFill>
                <a:effectLst/>
                <a:latin typeface="inherit"/>
              </a:rPr>
              <a:t>Candida auris</a:t>
            </a:r>
            <a:r>
              <a:rPr lang="en-US" b="0" i="0" dirty="0">
                <a:solidFill>
                  <a:srgbClr val="232323"/>
                </a:solidFill>
                <a:effectLst/>
                <a:latin typeface="Fira Sans" panose="020B0503050000020004" pitchFamily="34" charset="0"/>
              </a:rPr>
              <a:t> are the newest threats to watch</a:t>
            </a:r>
          </a:p>
          <a:p>
            <a:pPr algn="l" fontAlgn="base"/>
            <a:r>
              <a:rPr lang="en-US" b="0" i="0" dirty="0">
                <a:solidFill>
                  <a:srgbClr val="232323"/>
                </a:solidFill>
                <a:effectLst/>
                <a:latin typeface="Fira Sans" panose="020B0503050000020004" pitchFamily="34" charset="0"/>
              </a:rPr>
              <a:t>Aside from hospital-acquired SARS-CoV-2 infections, the pandemic has revealed several key developments that should be accounted for while planning for the future of infection control. Contact tracing for healthcare personnel with occupationally acquired COVID-19 is key for maintaining clinician safety and avoiding transmission to patients.</a:t>
            </a:r>
          </a:p>
          <a:p>
            <a:pPr algn="l" fontAlgn="base"/>
            <a:r>
              <a:rPr lang="en-US" b="0" i="0" dirty="0">
                <a:solidFill>
                  <a:srgbClr val="232323"/>
                </a:solidFill>
                <a:effectLst/>
                <a:latin typeface="Fira Sans" panose="020B0503050000020004" pitchFamily="34" charset="0"/>
              </a:rPr>
              <a:t>But COVID-19 isn’t the only relatively new risk. While tracking has been complicated by the pandemic, the CDC reports </a:t>
            </a:r>
            <a:r>
              <a:rPr lang="en-US" b="0" i="1" u="none" strike="noStrike" dirty="0">
                <a:solidFill>
                  <a:srgbClr val="007AC3"/>
                </a:solidFill>
                <a:effectLst/>
                <a:latin typeface="inherit"/>
                <a:hlinkClick r:id="rId2"/>
              </a:rPr>
              <a:t>Candida auris</a:t>
            </a:r>
            <a:r>
              <a:rPr lang="en-US" b="0" i="0" dirty="0">
                <a:solidFill>
                  <a:srgbClr val="232323"/>
                </a:solidFill>
                <a:effectLst/>
                <a:latin typeface="Fira Sans" panose="020B0503050000020004" pitchFamily="34" charset="0"/>
              </a:rPr>
              <a:t> is an increasing source of infections, especially from patients who have received care in other locations (domestic or international) that have higher </a:t>
            </a:r>
            <a:r>
              <a:rPr lang="en-US" b="0" i="1" dirty="0">
                <a:solidFill>
                  <a:srgbClr val="232323"/>
                </a:solidFill>
                <a:effectLst/>
                <a:latin typeface="inherit"/>
              </a:rPr>
              <a:t>C. auris</a:t>
            </a:r>
            <a:r>
              <a:rPr lang="en-US" b="0" i="0" dirty="0">
                <a:solidFill>
                  <a:srgbClr val="232323"/>
                </a:solidFill>
                <a:effectLst/>
                <a:latin typeface="Fira Sans" panose="020B0503050000020004" pitchFamily="34" charset="0"/>
              </a:rPr>
              <a:t> transmission. This threat highlights the need to track and understand the direct impact community transmission has on your facility. Mortality rates can be significant: based on information from a limited number of patients, </a:t>
            </a:r>
            <a:r>
              <a:rPr lang="en-US" b="0" i="0" u="none" strike="noStrike" dirty="0">
                <a:solidFill>
                  <a:srgbClr val="007AC3"/>
                </a:solidFill>
                <a:effectLst/>
                <a:latin typeface="inherit"/>
                <a:hlinkClick r:id="rId3"/>
              </a:rPr>
              <a:t>30–60% of people with </a:t>
            </a:r>
            <a:r>
              <a:rPr lang="en-US" b="0" i="1" u="none" strike="noStrike" dirty="0">
                <a:solidFill>
                  <a:srgbClr val="007AC3"/>
                </a:solidFill>
                <a:effectLst/>
                <a:latin typeface="inherit"/>
                <a:hlinkClick r:id="rId3"/>
              </a:rPr>
              <a:t>C. auris</a:t>
            </a:r>
            <a:r>
              <a:rPr lang="en-US" b="0" i="0" u="none" strike="noStrike" dirty="0">
                <a:solidFill>
                  <a:srgbClr val="007AC3"/>
                </a:solidFill>
                <a:effectLst/>
                <a:latin typeface="inherit"/>
                <a:hlinkClick r:id="rId3"/>
              </a:rPr>
              <a:t> infections have died.</a:t>
            </a:r>
            <a:endParaRPr lang="en-US" b="0" i="0" dirty="0">
              <a:solidFill>
                <a:srgbClr val="232323"/>
              </a:solidFill>
              <a:effectLst/>
              <a:latin typeface="Fira Sans" panose="020B0503050000020004" pitchFamily="34" charset="0"/>
            </a:endParaRPr>
          </a:p>
          <a:p>
            <a:pPr algn="l" fontAlgn="base"/>
            <a:r>
              <a:rPr lang="en-US" b="0" i="0" dirty="0">
                <a:solidFill>
                  <a:srgbClr val="232323"/>
                </a:solidFill>
                <a:effectLst/>
                <a:latin typeface="Fira Sans" panose="020B0503050000020004" pitchFamily="34" charset="0"/>
              </a:rPr>
              <a:t>Infection control programs should be prepared to address surge capacity during COVID-19 and other outbreaks, as well as understand the impact of outbreak response on your existing HAI prevention and infection control processes, procedures, and outcomes. </a:t>
            </a:r>
          </a:p>
          <a:p>
            <a:endParaRPr lang="en-US" dirty="0"/>
          </a:p>
        </p:txBody>
      </p:sp>
    </p:spTree>
    <p:extLst>
      <p:ext uri="{BB962C8B-B14F-4D97-AF65-F5344CB8AC3E}">
        <p14:creationId xmlns:p14="http://schemas.microsoft.com/office/powerpoint/2010/main" val="603348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1BB4-1191-D7E8-AFD3-BA8E64680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5ED150-6BB6-A25F-1335-8446150CA77C}"/>
              </a:ext>
            </a:extLst>
          </p:cNvPr>
          <p:cNvSpPr>
            <a:spLocks noGrp="1"/>
          </p:cNvSpPr>
          <p:nvPr>
            <p:ph idx="1"/>
          </p:nvPr>
        </p:nvSpPr>
        <p:spPr/>
        <p:txBody>
          <a:bodyPr>
            <a:normAutofit fontScale="70000" lnSpcReduction="20000"/>
          </a:bodyPr>
          <a:lstStyle/>
          <a:p>
            <a:pPr algn="l" fontAlgn="base"/>
            <a:r>
              <a:rPr lang="en-US" b="0" i="0" dirty="0">
                <a:solidFill>
                  <a:srgbClr val="232323"/>
                </a:solidFill>
                <a:effectLst/>
                <a:latin typeface="Fira Sans" panose="020B0503050000020004" pitchFamily="34" charset="0"/>
              </a:rPr>
              <a:t>5. HAIs happen outside hospitals</a:t>
            </a:r>
          </a:p>
          <a:p>
            <a:pPr algn="l" fontAlgn="base"/>
            <a:r>
              <a:rPr lang="en-US" b="0" i="0" dirty="0">
                <a:solidFill>
                  <a:srgbClr val="232323"/>
                </a:solidFill>
                <a:effectLst/>
                <a:latin typeface="Fira Sans" panose="020B0503050000020004" pitchFamily="34" charset="0"/>
              </a:rPr>
              <a:t>Successful infection control plans consider the risks of HAIs beyond the boundaries of the hospital. As the US population ages, more surgical procedures happen in outpatient settings, and antimicrobial resistance increases, infection control leaders should examine HAIs in three key areas:</a:t>
            </a:r>
          </a:p>
          <a:p>
            <a:pPr algn="l" fontAlgn="base">
              <a:buFont typeface="Arial" panose="020B0604020202020204" pitchFamily="34" charset="0"/>
              <a:buChar char="•"/>
            </a:pPr>
            <a:r>
              <a:rPr lang="en-US" b="0" i="0" dirty="0">
                <a:solidFill>
                  <a:srgbClr val="232323"/>
                </a:solidFill>
                <a:effectLst/>
                <a:latin typeface="inherit"/>
              </a:rPr>
              <a:t>Long-term care: The Pennsylvania Patient Safety Reporting System found a national infection rate of 1.07 infections per 1,000 resident days, with respiratory tract infections increasing between 2019 and 2020. </a:t>
            </a:r>
          </a:p>
          <a:p>
            <a:pPr algn="l" fontAlgn="base">
              <a:buFont typeface="Arial" panose="020B0604020202020204" pitchFamily="34" charset="0"/>
              <a:buChar char="•"/>
            </a:pPr>
            <a:r>
              <a:rPr lang="en-US" b="0" i="0" dirty="0">
                <a:solidFill>
                  <a:srgbClr val="232323"/>
                </a:solidFill>
                <a:effectLst/>
                <a:latin typeface="inherit"/>
              </a:rPr>
              <a:t>Outpatient surgery: Ambulatory surgery centers and outpatient settings frequently don’t have the </a:t>
            </a:r>
            <a:r>
              <a:rPr lang="en-US" b="0" i="0" u="none" strike="noStrike" dirty="0">
                <a:solidFill>
                  <a:srgbClr val="007AC3"/>
                </a:solidFill>
                <a:effectLst/>
                <a:latin typeface="inherit"/>
                <a:hlinkClick r:id="rId2"/>
              </a:rPr>
              <a:t>luxury of dedicated infection control personnel</a:t>
            </a:r>
            <a:r>
              <a:rPr lang="en-US" b="0" i="0" dirty="0">
                <a:solidFill>
                  <a:srgbClr val="232323"/>
                </a:solidFill>
                <a:effectLst/>
                <a:latin typeface="inherit"/>
              </a:rPr>
              <a:t>, making oversight and prevention increasingly challenging. </a:t>
            </a:r>
          </a:p>
          <a:p>
            <a:pPr algn="l" fontAlgn="base">
              <a:buFont typeface="Arial" panose="020B0604020202020204" pitchFamily="34" charset="0"/>
              <a:buChar char="•"/>
            </a:pPr>
            <a:r>
              <a:rPr lang="en-US" b="0" i="0" dirty="0">
                <a:solidFill>
                  <a:srgbClr val="232323"/>
                </a:solidFill>
                <a:effectLst/>
                <a:latin typeface="inherit"/>
              </a:rPr>
              <a:t>Dialysis: Both patients and workers in hemodialysis settings are subject to </a:t>
            </a:r>
            <a:r>
              <a:rPr lang="en-US" b="0" i="0" u="none" strike="noStrike" dirty="0">
                <a:solidFill>
                  <a:srgbClr val="007AC3"/>
                </a:solidFill>
                <a:effectLst/>
                <a:latin typeface="inherit"/>
                <a:hlinkClick r:id="rId3"/>
              </a:rPr>
              <a:t>increased risk of HAIs</a:t>
            </a:r>
            <a:r>
              <a:rPr lang="en-US" b="0" i="0" dirty="0">
                <a:solidFill>
                  <a:srgbClr val="232323"/>
                </a:solidFill>
                <a:effectLst/>
                <a:latin typeface="inherit"/>
              </a:rPr>
              <a:t> due to recurrent and prolonged blood exposure, proximity to other patients, and frequent hospitalization and surgery.</a:t>
            </a:r>
          </a:p>
          <a:p>
            <a:pPr algn="l" fontAlgn="base"/>
            <a:r>
              <a:rPr lang="en-US" b="0" i="0" dirty="0">
                <a:solidFill>
                  <a:srgbClr val="232323"/>
                </a:solidFill>
                <a:effectLst/>
                <a:latin typeface="Fira Sans" panose="020B0503050000020004" pitchFamily="34" charset="0"/>
              </a:rPr>
              <a:t>These challenges translate to a future of increased and specialized infection control and a need to rethink resources, research, and personnel dedicated to IPC efforts.</a:t>
            </a:r>
          </a:p>
          <a:p>
            <a:endParaRPr lang="en-US" dirty="0"/>
          </a:p>
        </p:txBody>
      </p:sp>
    </p:spTree>
    <p:extLst>
      <p:ext uri="{BB962C8B-B14F-4D97-AF65-F5344CB8AC3E}">
        <p14:creationId xmlns:p14="http://schemas.microsoft.com/office/powerpoint/2010/main" val="327920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0756-1F68-E45B-DA38-F1164CA2941D}"/>
              </a:ext>
            </a:extLst>
          </p:cNvPr>
          <p:cNvSpPr>
            <a:spLocks noGrp="1"/>
          </p:cNvSpPr>
          <p:nvPr>
            <p:ph type="title"/>
          </p:nvPr>
        </p:nvSpPr>
        <p:spPr/>
        <p:txBody>
          <a:bodyPr/>
          <a:lstStyle/>
          <a:p>
            <a:r>
              <a:rPr lang="en-US" i="0" dirty="0">
                <a:solidFill>
                  <a:srgbClr val="374151"/>
                </a:solidFill>
                <a:effectLst/>
              </a:rPr>
              <a:t>Strategies for Infection Prevention</a:t>
            </a:r>
            <a:endParaRPr lang="en-US" dirty="0"/>
          </a:p>
        </p:txBody>
      </p:sp>
      <p:sp>
        <p:nvSpPr>
          <p:cNvPr id="3" name="Content Placeholder 2">
            <a:extLst>
              <a:ext uri="{FF2B5EF4-FFF2-40B4-BE49-F238E27FC236}">
                <a16:creationId xmlns:a16="http://schemas.microsoft.com/office/drawing/2014/main" id="{8173128B-2E73-D1CF-1C04-C62F000652FA}"/>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374151"/>
                </a:solidFill>
                <a:effectLst/>
              </a:rPr>
              <a:t>Having established policies in place and an educated workforce</a:t>
            </a:r>
          </a:p>
          <a:p>
            <a:pPr algn="l">
              <a:buFont typeface="Arial" panose="020B0604020202020204" pitchFamily="34" charset="0"/>
              <a:buChar char="•"/>
            </a:pPr>
            <a:r>
              <a:rPr lang="en-US" b="0" i="0" dirty="0">
                <a:solidFill>
                  <a:srgbClr val="374151"/>
                </a:solidFill>
                <a:effectLst/>
              </a:rPr>
              <a:t>Hand hygiene</a:t>
            </a:r>
          </a:p>
          <a:p>
            <a:pPr algn="l">
              <a:buFont typeface="Arial" panose="020B0604020202020204" pitchFamily="34" charset="0"/>
              <a:buChar char="•"/>
            </a:pPr>
            <a:r>
              <a:rPr lang="en-US" b="0" i="0" dirty="0">
                <a:solidFill>
                  <a:srgbClr val="374151"/>
                </a:solidFill>
                <a:effectLst/>
              </a:rPr>
              <a:t>Personal protective equipment (PPE)</a:t>
            </a:r>
          </a:p>
          <a:p>
            <a:pPr algn="l">
              <a:buFont typeface="Arial" panose="020B0604020202020204" pitchFamily="34" charset="0"/>
              <a:buChar char="•"/>
            </a:pPr>
            <a:r>
              <a:rPr lang="en-US" b="0" i="0" dirty="0">
                <a:solidFill>
                  <a:srgbClr val="374151"/>
                </a:solidFill>
                <a:effectLst/>
              </a:rPr>
              <a:t>Follow respiratory hygiene/cough etiquette</a:t>
            </a:r>
          </a:p>
          <a:p>
            <a:pPr algn="l">
              <a:buFont typeface="Arial" panose="020B0604020202020204" pitchFamily="34" charset="0"/>
              <a:buChar char="•"/>
            </a:pPr>
            <a:r>
              <a:rPr lang="en-US" b="0" i="0" dirty="0">
                <a:solidFill>
                  <a:srgbClr val="374151"/>
                </a:solidFill>
                <a:effectLst/>
              </a:rPr>
              <a:t>Environmental cleaning (disinfect patient care equipment)</a:t>
            </a:r>
          </a:p>
          <a:p>
            <a:pPr lvl="1"/>
            <a:r>
              <a:rPr lang="en-US" dirty="0">
                <a:solidFill>
                  <a:srgbClr val="374151"/>
                </a:solidFill>
              </a:rPr>
              <a:t>Handle textiles/laundry carefully</a:t>
            </a:r>
            <a:endParaRPr lang="en-US" b="0" i="0" dirty="0">
              <a:solidFill>
                <a:srgbClr val="374151"/>
              </a:solidFill>
              <a:effectLst/>
            </a:endParaRPr>
          </a:p>
          <a:p>
            <a:pPr algn="l">
              <a:buFont typeface="Arial" panose="020B0604020202020204" pitchFamily="34" charset="0"/>
              <a:buChar char="•"/>
            </a:pPr>
            <a:r>
              <a:rPr lang="en-US" b="0" i="0" dirty="0">
                <a:solidFill>
                  <a:srgbClr val="374151"/>
                </a:solidFill>
                <a:effectLst/>
              </a:rPr>
              <a:t>Vaccination programs (facility and community based)</a:t>
            </a:r>
          </a:p>
          <a:p>
            <a:pPr algn="l">
              <a:buFont typeface="Arial" panose="020B0604020202020204" pitchFamily="34" charset="0"/>
              <a:buChar char="•"/>
            </a:pPr>
            <a:r>
              <a:rPr lang="en-US" dirty="0">
                <a:solidFill>
                  <a:srgbClr val="374151"/>
                </a:solidFill>
              </a:rPr>
              <a:t>Ensure healthcare worker safety </a:t>
            </a:r>
            <a:endParaRPr lang="en-US" b="0" i="0" dirty="0">
              <a:solidFill>
                <a:srgbClr val="374151"/>
              </a:solidFill>
              <a:effectLst/>
            </a:endParaRPr>
          </a:p>
          <a:p>
            <a:pPr algn="l">
              <a:buFont typeface="Arial" panose="020B0604020202020204" pitchFamily="34" charset="0"/>
              <a:buChar char="•"/>
            </a:pPr>
            <a:r>
              <a:rPr lang="en-US" b="0" i="0" dirty="0">
                <a:solidFill>
                  <a:srgbClr val="374151"/>
                </a:solidFill>
                <a:effectLst/>
              </a:rPr>
              <a:t>Surveillance and monitoring</a:t>
            </a:r>
          </a:p>
          <a:p>
            <a:endParaRPr lang="en-US" dirty="0"/>
          </a:p>
        </p:txBody>
      </p:sp>
    </p:spTree>
    <p:extLst>
      <p:ext uri="{BB962C8B-B14F-4D97-AF65-F5344CB8AC3E}">
        <p14:creationId xmlns:p14="http://schemas.microsoft.com/office/powerpoint/2010/main" val="136548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4FC7-30E4-4A37-1DD8-CABD508EE5DB}"/>
              </a:ext>
            </a:extLst>
          </p:cNvPr>
          <p:cNvSpPr>
            <a:spLocks noGrp="1"/>
          </p:cNvSpPr>
          <p:nvPr>
            <p:ph type="title"/>
          </p:nvPr>
        </p:nvSpPr>
        <p:spPr/>
        <p:txBody>
          <a:bodyPr/>
          <a:lstStyle/>
          <a:p>
            <a:r>
              <a:rPr lang="en-US" i="0" dirty="0">
                <a:solidFill>
                  <a:srgbClr val="374151"/>
                </a:solidFill>
                <a:effectLst/>
              </a:rPr>
              <a:t>Health Policy in Infection Control</a:t>
            </a:r>
            <a:endParaRPr lang="en-US" dirty="0"/>
          </a:p>
        </p:txBody>
      </p:sp>
      <p:sp>
        <p:nvSpPr>
          <p:cNvPr id="3" name="Content Placeholder 2">
            <a:extLst>
              <a:ext uri="{FF2B5EF4-FFF2-40B4-BE49-F238E27FC236}">
                <a16:creationId xmlns:a16="http://schemas.microsoft.com/office/drawing/2014/main" id="{B05BF9A6-A811-E887-70C2-B0FA7F9BB9B2}"/>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374151"/>
                </a:solidFill>
                <a:effectLst/>
              </a:rPr>
              <a:t>Discuss the role of government agencies</a:t>
            </a:r>
          </a:p>
          <a:p>
            <a:pPr algn="l">
              <a:buFont typeface="Arial" panose="020B0604020202020204" pitchFamily="34" charset="0"/>
              <a:buChar char="•"/>
            </a:pPr>
            <a:r>
              <a:rPr lang="en-US" b="0" i="0" dirty="0">
                <a:solidFill>
                  <a:srgbClr val="000000"/>
                </a:solidFill>
                <a:effectLst/>
                <a:latin typeface="SourceSansProRegular"/>
              </a:rPr>
              <a:t>State and local health departments work with a number of federal agencies, primarily those within the </a:t>
            </a:r>
            <a:r>
              <a:rPr lang="en-US" b="0" i="0" u="sng" dirty="0">
                <a:solidFill>
                  <a:srgbClr val="3D792A"/>
                </a:solidFill>
                <a:effectLst/>
                <a:latin typeface="SourceSansProRegular"/>
                <a:hlinkClick r:id="rId2"/>
              </a:rPr>
              <a:t>U.S. Department of Health and Human Services</a:t>
            </a:r>
            <a:r>
              <a:rPr lang="en-US" b="0" i="0" dirty="0">
                <a:solidFill>
                  <a:srgbClr val="000000"/>
                </a:solidFill>
                <a:effectLst/>
                <a:latin typeface="SourceSansProRegular"/>
              </a:rPr>
              <a:t>. For example, the </a:t>
            </a:r>
            <a:r>
              <a:rPr lang="en-US" b="0" i="0" u="sng" dirty="0">
                <a:solidFill>
                  <a:srgbClr val="3D792A"/>
                </a:solidFill>
                <a:effectLst/>
                <a:latin typeface="SourceSansProRegular"/>
                <a:hlinkClick r:id="rId3"/>
              </a:rPr>
              <a:t>Centers for Disease Control and Prevention (CDC)</a:t>
            </a:r>
            <a:r>
              <a:rPr lang="en-US" b="0" i="0" dirty="0">
                <a:solidFill>
                  <a:srgbClr val="000000"/>
                </a:solidFill>
                <a:effectLst/>
                <a:latin typeface="SourceSansProRegular"/>
              </a:rPr>
              <a:t> leads efforts to control communicable disease outbreaks and promote mass immunization. The federal government also assists states with funding (when state resources are not available) and guidance for work such as emergency preparedness. At both the state and local level, Minnesota relies on these offices for grant funding and expertise.</a:t>
            </a:r>
            <a:endParaRPr lang="en-US" b="0" i="0" dirty="0">
              <a:solidFill>
                <a:srgbClr val="374151"/>
              </a:solidFill>
              <a:effectLst/>
            </a:endParaRPr>
          </a:p>
          <a:p>
            <a:r>
              <a:rPr lang="en-US" dirty="0"/>
              <a:t>4.</a:t>
            </a:r>
          </a:p>
        </p:txBody>
      </p:sp>
    </p:spTree>
    <p:extLst>
      <p:ext uri="{BB962C8B-B14F-4D97-AF65-F5344CB8AC3E}">
        <p14:creationId xmlns:p14="http://schemas.microsoft.com/office/powerpoint/2010/main" val="121116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2456-EB94-9CAE-DE48-0B60AFBF729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7A1BEA8-7375-99F7-6061-4EDE3F89171E}"/>
              </a:ext>
            </a:extLst>
          </p:cNvPr>
          <p:cNvSpPr>
            <a:spLocks noGrp="1"/>
          </p:cNvSpPr>
          <p:nvPr>
            <p:ph idx="1"/>
          </p:nvPr>
        </p:nvSpPr>
        <p:spPr/>
        <p:txBody>
          <a:bodyPr/>
          <a:lstStyle/>
          <a:p>
            <a:r>
              <a:rPr lang="en-US" dirty="0"/>
              <a:t>Understand the significance of infection control</a:t>
            </a:r>
          </a:p>
          <a:p>
            <a:r>
              <a:rPr lang="en-US" dirty="0"/>
              <a:t>Explore policies influencing infection prevention and control</a:t>
            </a:r>
          </a:p>
          <a:p>
            <a:r>
              <a:rPr lang="en-US" dirty="0"/>
              <a:t>Analyze the role of health management in infection control</a:t>
            </a:r>
          </a:p>
        </p:txBody>
      </p:sp>
    </p:spTree>
    <p:extLst>
      <p:ext uri="{BB962C8B-B14F-4D97-AF65-F5344CB8AC3E}">
        <p14:creationId xmlns:p14="http://schemas.microsoft.com/office/powerpoint/2010/main" val="1431005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C967-EDF8-0209-ADE5-717E9C88DE28}"/>
              </a:ext>
            </a:extLst>
          </p:cNvPr>
          <p:cNvSpPr>
            <a:spLocks noGrp="1"/>
          </p:cNvSpPr>
          <p:nvPr>
            <p:ph type="title"/>
          </p:nvPr>
        </p:nvSpPr>
        <p:spPr/>
        <p:txBody>
          <a:bodyPr>
            <a:normAutofit/>
          </a:bodyPr>
          <a:lstStyle/>
          <a:p>
            <a:r>
              <a:rPr lang="en-US" b="0" i="0" dirty="0">
                <a:solidFill>
                  <a:srgbClr val="374151"/>
                </a:solidFill>
                <a:effectLst/>
              </a:rPr>
              <a:t>Explore how health policies influence infection prevention</a:t>
            </a:r>
            <a:endParaRPr lang="en-US" dirty="0"/>
          </a:p>
        </p:txBody>
      </p:sp>
      <p:sp>
        <p:nvSpPr>
          <p:cNvPr id="3" name="Content Placeholder 2">
            <a:extLst>
              <a:ext uri="{FF2B5EF4-FFF2-40B4-BE49-F238E27FC236}">
                <a16:creationId xmlns:a16="http://schemas.microsoft.com/office/drawing/2014/main" id="{93CC7BFC-DDCA-6528-B728-E286C0D88F50}"/>
              </a:ext>
            </a:extLst>
          </p:cNvPr>
          <p:cNvSpPr>
            <a:spLocks noGrp="1"/>
          </p:cNvSpPr>
          <p:nvPr>
            <p:ph idx="1"/>
          </p:nvPr>
        </p:nvSpPr>
        <p:spPr/>
        <p:txBody>
          <a:bodyPr>
            <a:normAutofit fontScale="55000" lnSpcReduction="20000"/>
          </a:bodyPr>
          <a:lstStyle/>
          <a:p>
            <a:pPr algn="l">
              <a:spcBef>
                <a:spcPts val="2000"/>
              </a:spcBef>
              <a:spcAft>
                <a:spcPts val="2000"/>
              </a:spcAft>
            </a:pPr>
            <a:r>
              <a:rPr lang="en-US" b="0" i="0" dirty="0">
                <a:solidFill>
                  <a:srgbClr val="212121"/>
                </a:solidFill>
                <a:effectLst/>
                <a:latin typeface="Cambria" panose="02040503050406030204" pitchFamily="18" charset="0"/>
              </a:rPr>
              <a:t>IPC policies and guidelines have been found to enhance professional nurses’ experiences and understanding of infection control practices [</a:t>
            </a:r>
            <a:r>
              <a:rPr lang="en-US" b="0" i="0" u="sng" dirty="0">
                <a:solidFill>
                  <a:srgbClr val="376FAA"/>
                </a:solidFill>
                <a:effectLst/>
                <a:latin typeface="Cambria" panose="02040503050406030204" pitchFamily="18" charset="0"/>
                <a:hlinkClick r:id="rId2"/>
              </a:rPr>
              <a:t>16</a:t>
            </a:r>
            <a:r>
              <a:rPr lang="en-US" b="0" i="0" dirty="0">
                <a:solidFill>
                  <a:srgbClr val="212121"/>
                </a:solidFill>
                <a:effectLst/>
                <a:latin typeface="Cambria" panose="02040503050406030204" pitchFamily="18" charset="0"/>
              </a:rPr>
              <a:t>]. Effective IPC requires an understanding of HCWs [</a:t>
            </a:r>
            <a:r>
              <a:rPr lang="en-US" b="0" i="0" u="sng" dirty="0">
                <a:solidFill>
                  <a:srgbClr val="376FAA"/>
                </a:solidFill>
                <a:effectLst/>
                <a:latin typeface="Cambria" panose="02040503050406030204" pitchFamily="18" charset="0"/>
                <a:hlinkClick r:id="rId3"/>
              </a:rPr>
              <a:t>17</a:t>
            </a:r>
            <a:r>
              <a:rPr lang="en-US" b="0" i="0" dirty="0">
                <a:solidFill>
                  <a:srgbClr val="212121"/>
                </a:solidFill>
                <a:effectLst/>
                <a:latin typeface="Cambria" panose="02040503050406030204" pitchFamily="18" charset="0"/>
              </a:rPr>
              <a:t>]. IPC compliance is hindered by a lack of knowledge of the recommended practices, as well as by a lack of awareness of preventative reasons throughout routine patient care and the potential dangers of transmitting germs to patients [</a:t>
            </a:r>
            <a:r>
              <a:rPr lang="en-US" b="0" i="0" u="sng" dirty="0">
                <a:solidFill>
                  <a:srgbClr val="376FAA"/>
                </a:solidFill>
                <a:effectLst/>
                <a:latin typeface="Cambria" panose="02040503050406030204" pitchFamily="18" charset="0"/>
                <a:hlinkClick r:id="rId4"/>
              </a:rPr>
              <a:t>18</a:t>
            </a:r>
            <a:r>
              <a:rPr lang="en-US" b="0" i="0" dirty="0">
                <a:solidFill>
                  <a:srgbClr val="212121"/>
                </a:solidFill>
                <a:effectLst/>
                <a:latin typeface="Cambria" panose="02040503050406030204" pitchFamily="18" charset="0"/>
              </a:rPr>
              <a:t>,</a:t>
            </a:r>
            <a:r>
              <a:rPr lang="en-US" b="0" i="0" u="sng" dirty="0">
                <a:solidFill>
                  <a:srgbClr val="376FAA"/>
                </a:solidFill>
                <a:effectLst/>
                <a:latin typeface="Cambria" panose="02040503050406030204" pitchFamily="18" charset="0"/>
                <a:hlinkClick r:id="rId5"/>
              </a:rPr>
              <a:t>19</a:t>
            </a:r>
            <a:r>
              <a:rPr lang="en-US" b="0" i="0" dirty="0">
                <a:solidFill>
                  <a:srgbClr val="212121"/>
                </a:solidFill>
                <a:effectLst/>
                <a:latin typeface="Cambria" panose="02040503050406030204" pitchFamily="18" charset="0"/>
              </a:rPr>
              <a:t>]. Poor compliance is caused by ignorance about the suitability, effectiveness, and application of IPC procedures [</a:t>
            </a:r>
            <a:r>
              <a:rPr lang="en-US" b="0" i="0" u="sng" dirty="0">
                <a:solidFill>
                  <a:srgbClr val="376FAA"/>
                </a:solidFill>
                <a:effectLst/>
                <a:latin typeface="Cambria" panose="02040503050406030204" pitchFamily="18" charset="0"/>
                <a:hlinkClick r:id="rId6"/>
              </a:rPr>
              <a:t>20</a:t>
            </a:r>
            <a:r>
              <a:rPr lang="en-US" b="0" i="0" dirty="0">
                <a:solidFill>
                  <a:srgbClr val="212121"/>
                </a:solidFill>
                <a:effectLst/>
                <a:latin typeface="Cambria" panose="02040503050406030204" pitchFamily="18" charset="0"/>
              </a:rPr>
              <a:t>,</a:t>
            </a:r>
            <a:r>
              <a:rPr lang="en-US" b="0" i="0" u="sng" dirty="0">
                <a:solidFill>
                  <a:srgbClr val="376FAA"/>
                </a:solidFill>
                <a:effectLst/>
                <a:latin typeface="Cambria" panose="02040503050406030204" pitchFamily="18" charset="0"/>
                <a:hlinkClick r:id="rId7"/>
              </a:rPr>
              <a:t>21</a:t>
            </a:r>
            <a:r>
              <a:rPr lang="en-US" b="0" i="0" dirty="0">
                <a:solidFill>
                  <a:srgbClr val="212121"/>
                </a:solidFill>
                <a:effectLst/>
                <a:latin typeface="Cambria" panose="02040503050406030204" pitchFamily="18" charset="0"/>
              </a:rPr>
              <a:t>]. The keystones of enhancing IPC practices are training and education in order to overcome these obstacles [</a:t>
            </a:r>
            <a:r>
              <a:rPr lang="en-US" b="0" i="0" u="sng" dirty="0">
                <a:solidFill>
                  <a:srgbClr val="376FAA"/>
                </a:solidFill>
                <a:effectLst/>
                <a:latin typeface="Cambria" panose="02040503050406030204" pitchFamily="18" charset="0"/>
                <a:hlinkClick r:id="rId8"/>
              </a:rPr>
              <a:t>22</a:t>
            </a:r>
            <a:r>
              <a:rPr lang="en-US" b="0" i="0" dirty="0">
                <a:solidFill>
                  <a:srgbClr val="212121"/>
                </a:solidFill>
                <a:effectLst/>
                <a:latin typeface="Cambria" panose="02040503050406030204" pitchFamily="18" charset="0"/>
              </a:rPr>
              <a:t>]. HCWs need to understand the power of knowledge. Hence, knowledge and education of IPC measures play an important role in preventing infection among HCWs [</a:t>
            </a:r>
            <a:r>
              <a:rPr lang="en-US" b="0" i="0" u="sng" dirty="0">
                <a:solidFill>
                  <a:srgbClr val="376FAA"/>
                </a:solidFill>
                <a:effectLst/>
                <a:latin typeface="Cambria" panose="02040503050406030204" pitchFamily="18" charset="0"/>
                <a:hlinkClick r:id="rId8"/>
              </a:rPr>
              <a:t>22</a:t>
            </a:r>
            <a:r>
              <a:rPr lang="en-US" b="0" i="0" dirty="0">
                <a:solidFill>
                  <a:srgbClr val="212121"/>
                </a:solidFill>
                <a:effectLst/>
                <a:latin typeface="Cambria" panose="02040503050406030204" pitchFamily="18" charset="0"/>
              </a:rPr>
              <a:t>,</a:t>
            </a:r>
            <a:r>
              <a:rPr lang="en-US" b="0" i="0" u="sng" dirty="0">
                <a:solidFill>
                  <a:srgbClr val="376FAA"/>
                </a:solidFill>
                <a:effectLst/>
                <a:latin typeface="Cambria" panose="02040503050406030204" pitchFamily="18" charset="0"/>
                <a:hlinkClick r:id="rId9"/>
              </a:rPr>
              <a:t>23</a:t>
            </a:r>
            <a:r>
              <a:rPr lang="en-US" b="0" i="0" dirty="0">
                <a:solidFill>
                  <a:srgbClr val="212121"/>
                </a:solidFill>
                <a:effectLst/>
                <a:latin typeface="Cambria" panose="02040503050406030204" pitchFamily="18" charset="0"/>
              </a:rPr>
              <a:t>].</a:t>
            </a:r>
          </a:p>
          <a:p>
            <a:pPr algn="l">
              <a:spcBef>
                <a:spcPts val="2000"/>
              </a:spcBef>
              <a:spcAft>
                <a:spcPts val="2000"/>
              </a:spcAft>
            </a:pPr>
            <a:r>
              <a:rPr lang="en-US" b="0" i="0" dirty="0">
                <a:solidFill>
                  <a:srgbClr val="212121"/>
                </a:solidFill>
                <a:effectLst/>
                <a:latin typeface="Cambria" panose="02040503050406030204" pitchFamily="18" charset="0"/>
              </a:rPr>
              <a:t>The knowledge of HCWs should cover topics such as hand washing, wearing private defensive equipment, vaccination for the preventative measures of infectious diseases, methods of spreading infection, spotting infections among patients, decontaminating medical devices, ability to handle hazardous material, and needle stick and sharp safety regulations. Even more crucially, HCWs must adhere to these IPC precautions, techniques, and approaches to guarantee the decrease in HAIs in hospital settings [</a:t>
            </a:r>
            <a:r>
              <a:rPr lang="en-US" b="0" i="0" u="sng" dirty="0">
                <a:solidFill>
                  <a:srgbClr val="376FAA"/>
                </a:solidFill>
                <a:effectLst/>
                <a:latin typeface="Cambria" panose="02040503050406030204" pitchFamily="18" charset="0"/>
                <a:hlinkClick r:id="rId6"/>
              </a:rPr>
              <a:t>20</a:t>
            </a:r>
            <a:r>
              <a:rPr lang="en-US" b="0" i="0" dirty="0">
                <a:solidFill>
                  <a:srgbClr val="212121"/>
                </a:solidFill>
                <a:effectLst/>
                <a:latin typeface="Cambria" panose="02040503050406030204" pitchFamily="18" charset="0"/>
              </a:rPr>
              <a:t>]. </a:t>
            </a:r>
            <a:r>
              <a:rPr lang="en-US" b="0" i="0" dirty="0" err="1">
                <a:solidFill>
                  <a:srgbClr val="212121"/>
                </a:solidFill>
                <a:effectLst/>
                <a:latin typeface="Cambria" panose="02040503050406030204" pitchFamily="18" charset="0"/>
              </a:rPr>
              <a:t>Edet</a:t>
            </a:r>
            <a:r>
              <a:rPr lang="en-US" b="0" i="0" dirty="0">
                <a:solidFill>
                  <a:srgbClr val="212121"/>
                </a:solidFill>
                <a:effectLst/>
                <a:latin typeface="Cambria" panose="02040503050406030204" pitchFamily="18" charset="0"/>
              </a:rPr>
              <a:t> et al. 2017 conducted a qualitative study which aimed to understand and explain </a:t>
            </a:r>
            <a:r>
              <a:rPr lang="en-US" b="0" i="0" dirty="0" err="1">
                <a:solidFill>
                  <a:srgbClr val="212121"/>
                </a:solidFill>
                <a:effectLst/>
                <a:latin typeface="Cambria" panose="02040503050406030204" pitchFamily="18" charset="0"/>
              </a:rPr>
              <a:t>behaviours</a:t>
            </a:r>
            <a:r>
              <a:rPr lang="en-US" b="0" i="0" dirty="0">
                <a:solidFill>
                  <a:srgbClr val="212121"/>
                </a:solidFill>
                <a:effectLst/>
                <a:latin typeface="Cambria" panose="02040503050406030204" pitchFamily="18" charset="0"/>
              </a:rPr>
              <a:t> that occur in everyday infection control practice from the perspective of healthcare workers. The study used vignettes developed from nurses’ account of practice in order to assess </a:t>
            </a:r>
            <a:r>
              <a:rPr lang="en-US" b="0" i="0" dirty="0" err="1">
                <a:solidFill>
                  <a:srgbClr val="212121"/>
                </a:solidFill>
                <a:effectLst/>
                <a:latin typeface="Cambria" panose="02040503050406030204" pitchFamily="18" charset="0"/>
              </a:rPr>
              <a:t>behaviours</a:t>
            </a:r>
            <a:r>
              <a:rPr lang="en-US" b="0" i="0" dirty="0">
                <a:solidFill>
                  <a:srgbClr val="212121"/>
                </a:solidFill>
                <a:effectLst/>
                <a:latin typeface="Cambria" panose="02040503050406030204" pitchFamily="18" charset="0"/>
              </a:rPr>
              <a:t> related to IPC. It has been discovered that workplace policies and infection monitoring improve professionals’ perceptions of IPC procedures as they concentrate on </a:t>
            </a:r>
            <a:r>
              <a:rPr lang="en-US" b="0" i="0" dirty="0" err="1">
                <a:solidFill>
                  <a:srgbClr val="212121"/>
                </a:solidFill>
                <a:effectLst/>
                <a:latin typeface="Cambria" panose="02040503050406030204" pitchFamily="18" charset="0"/>
              </a:rPr>
              <a:t>organisational</a:t>
            </a:r>
            <a:r>
              <a:rPr lang="en-US" b="0" i="0" dirty="0">
                <a:solidFill>
                  <a:srgbClr val="212121"/>
                </a:solidFill>
                <a:effectLst/>
                <a:latin typeface="Cambria" panose="02040503050406030204" pitchFamily="18" charset="0"/>
              </a:rPr>
              <a:t> aspects to create a </a:t>
            </a:r>
            <a:r>
              <a:rPr lang="en-US" b="0" i="0" dirty="0" err="1">
                <a:solidFill>
                  <a:srgbClr val="212121"/>
                </a:solidFill>
                <a:effectLst/>
                <a:latin typeface="Cambria" panose="02040503050406030204" pitchFamily="18" charset="0"/>
              </a:rPr>
              <a:t>favourable</a:t>
            </a:r>
            <a:r>
              <a:rPr lang="en-US" b="0" i="0" dirty="0">
                <a:solidFill>
                  <a:srgbClr val="212121"/>
                </a:solidFill>
                <a:effectLst/>
                <a:latin typeface="Cambria" panose="02040503050406030204" pitchFamily="18" charset="0"/>
              </a:rPr>
              <a:t> compliance orientation and create long-lasting IPC procedure methods [</a:t>
            </a:r>
            <a:r>
              <a:rPr lang="en-US" b="0" i="0" u="sng" dirty="0">
                <a:solidFill>
                  <a:srgbClr val="376FAA"/>
                </a:solidFill>
                <a:effectLst/>
                <a:latin typeface="Cambria" panose="02040503050406030204" pitchFamily="18" charset="0"/>
                <a:hlinkClick r:id="rId10"/>
              </a:rPr>
              <a:t>2</a:t>
            </a:r>
            <a:r>
              <a:rPr lang="en-US" b="0" i="0" dirty="0">
                <a:solidFill>
                  <a:srgbClr val="212121"/>
                </a:solidFill>
                <a:effectLst/>
                <a:latin typeface="Cambria" panose="02040503050406030204" pitchFamily="18" charset="0"/>
              </a:rPr>
              <a:t>].</a:t>
            </a:r>
          </a:p>
          <a:p>
            <a:r>
              <a:rPr lang="en-US" dirty="0"/>
              <a:t>5</a:t>
            </a:r>
          </a:p>
        </p:txBody>
      </p:sp>
    </p:spTree>
    <p:extLst>
      <p:ext uri="{BB962C8B-B14F-4D97-AF65-F5344CB8AC3E}">
        <p14:creationId xmlns:p14="http://schemas.microsoft.com/office/powerpoint/2010/main" val="4284608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7038-7A3A-C370-0C89-6B93820E9310}"/>
              </a:ext>
            </a:extLst>
          </p:cNvPr>
          <p:cNvSpPr>
            <a:spLocks noGrp="1"/>
          </p:cNvSpPr>
          <p:nvPr>
            <p:ph type="title"/>
          </p:nvPr>
        </p:nvSpPr>
        <p:spPr/>
        <p:txBody>
          <a:bodyPr/>
          <a:lstStyle/>
          <a:p>
            <a:r>
              <a:rPr lang="en-US" i="0" dirty="0">
                <a:solidFill>
                  <a:srgbClr val="374151"/>
                </a:solidFill>
                <a:effectLst/>
              </a:rPr>
              <a:t>Health Management in Infection Control</a:t>
            </a:r>
            <a:endParaRPr lang="en-US" dirty="0"/>
          </a:p>
        </p:txBody>
      </p:sp>
      <p:sp>
        <p:nvSpPr>
          <p:cNvPr id="3" name="Content Placeholder 2">
            <a:extLst>
              <a:ext uri="{FF2B5EF4-FFF2-40B4-BE49-F238E27FC236}">
                <a16:creationId xmlns:a16="http://schemas.microsoft.com/office/drawing/2014/main" id="{7907A60B-222E-BF86-3AC4-D026B291FE24}"/>
              </a:ext>
            </a:extLst>
          </p:cNvPr>
          <p:cNvSpPr>
            <a:spLocks noGrp="1"/>
          </p:cNvSpPr>
          <p:nvPr>
            <p:ph idx="1"/>
          </p:nvPr>
        </p:nvSpPr>
        <p:spPr/>
        <p:txBody>
          <a:bodyPr/>
          <a:lstStyle/>
          <a:p>
            <a:pPr algn="l">
              <a:buFont typeface="Arial" panose="020B0604020202020204" pitchFamily="34" charset="0"/>
              <a:buChar char="•"/>
            </a:pPr>
            <a:r>
              <a:rPr lang="en-US" b="0" i="0" dirty="0">
                <a:solidFill>
                  <a:srgbClr val="374151"/>
                </a:solidFill>
                <a:effectLst/>
              </a:rPr>
              <a:t>Role of healthcare managers in implementing infection control measures</a:t>
            </a:r>
          </a:p>
          <a:p>
            <a:pPr algn="l">
              <a:buFont typeface="Arial" panose="020B0604020202020204" pitchFamily="34" charset="0"/>
              <a:buChar char="•"/>
            </a:pPr>
            <a:r>
              <a:rPr lang="en-US" b="0" i="0" dirty="0">
                <a:solidFill>
                  <a:srgbClr val="374151"/>
                </a:solidFill>
                <a:effectLst/>
              </a:rPr>
              <a:t>Staff education and training</a:t>
            </a:r>
          </a:p>
          <a:p>
            <a:pPr algn="l">
              <a:buFont typeface="Arial" panose="020B0604020202020204" pitchFamily="34" charset="0"/>
              <a:buChar char="•"/>
            </a:pPr>
            <a:r>
              <a:rPr lang="en-US" b="0" i="0" dirty="0">
                <a:solidFill>
                  <a:srgbClr val="374151"/>
                </a:solidFill>
                <a:effectLst/>
              </a:rPr>
              <a:t>Resource allocation for infection prevention</a:t>
            </a:r>
          </a:p>
          <a:p>
            <a:pPr algn="l">
              <a:buFont typeface="Arial" panose="020B0604020202020204" pitchFamily="34" charset="0"/>
              <a:buChar char="•"/>
            </a:pPr>
            <a:r>
              <a:rPr lang="en-US" b="0" i="0" dirty="0">
                <a:solidFill>
                  <a:srgbClr val="374151"/>
                </a:solidFill>
                <a:effectLst/>
              </a:rPr>
              <a:t>Monitoring and evaluation of infection control programs</a:t>
            </a:r>
          </a:p>
          <a:p>
            <a:endParaRPr lang="en-US" dirty="0"/>
          </a:p>
        </p:txBody>
      </p:sp>
    </p:spTree>
    <p:extLst>
      <p:ext uri="{BB962C8B-B14F-4D97-AF65-F5344CB8AC3E}">
        <p14:creationId xmlns:p14="http://schemas.microsoft.com/office/powerpoint/2010/main" val="4153095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70A6-20D3-E4AB-8097-557890FD1D7B}"/>
              </a:ext>
            </a:extLst>
          </p:cNvPr>
          <p:cNvSpPr>
            <a:spLocks noGrp="1"/>
          </p:cNvSpPr>
          <p:nvPr>
            <p:ph type="title"/>
          </p:nvPr>
        </p:nvSpPr>
        <p:spPr/>
        <p:txBody>
          <a:bodyPr/>
          <a:lstStyle/>
          <a:p>
            <a:r>
              <a:rPr lang="en-US" dirty="0"/>
              <a:t>High Impact Prevention (HIP)</a:t>
            </a:r>
          </a:p>
        </p:txBody>
      </p:sp>
      <p:sp>
        <p:nvSpPr>
          <p:cNvPr id="3" name="Content Placeholder 2">
            <a:extLst>
              <a:ext uri="{FF2B5EF4-FFF2-40B4-BE49-F238E27FC236}">
                <a16:creationId xmlns:a16="http://schemas.microsoft.com/office/drawing/2014/main" id="{7B8F69E1-3393-7C23-878C-2B5B8C05554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B12302A-C52C-D060-25E9-FCD20A53111B}"/>
              </a:ext>
            </a:extLst>
          </p:cNvPr>
          <p:cNvPicPr>
            <a:picLocks noChangeAspect="1"/>
          </p:cNvPicPr>
          <p:nvPr/>
        </p:nvPicPr>
        <p:blipFill>
          <a:blip r:embed="rId2"/>
          <a:stretch>
            <a:fillRect/>
          </a:stretch>
        </p:blipFill>
        <p:spPr>
          <a:xfrm>
            <a:off x="1302477" y="1690688"/>
            <a:ext cx="9292817" cy="5157354"/>
          </a:xfrm>
          <a:prstGeom prst="rect">
            <a:avLst/>
          </a:prstGeom>
        </p:spPr>
      </p:pic>
    </p:spTree>
    <p:extLst>
      <p:ext uri="{BB962C8B-B14F-4D97-AF65-F5344CB8AC3E}">
        <p14:creationId xmlns:p14="http://schemas.microsoft.com/office/powerpoint/2010/main" val="3273175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203C-4BFC-BB2F-07A1-3EB175B68CCB}"/>
              </a:ext>
            </a:extLst>
          </p:cNvPr>
          <p:cNvSpPr>
            <a:spLocks noGrp="1"/>
          </p:cNvSpPr>
          <p:nvPr>
            <p:ph type="title"/>
          </p:nvPr>
        </p:nvSpPr>
        <p:spPr/>
        <p:txBody>
          <a:bodyPr>
            <a:normAutofit/>
          </a:bodyPr>
          <a:lstStyle/>
          <a:p>
            <a:r>
              <a:rPr lang="en-US" b="0" i="0" dirty="0">
                <a:solidFill>
                  <a:srgbClr val="222222"/>
                </a:solidFill>
                <a:effectLst/>
              </a:rPr>
              <a:t>HIV Prevention Programs (Case Study)</a:t>
            </a:r>
            <a:endParaRPr lang="en-US" dirty="0"/>
          </a:p>
        </p:txBody>
      </p:sp>
      <p:sp>
        <p:nvSpPr>
          <p:cNvPr id="3" name="Content Placeholder 2">
            <a:extLst>
              <a:ext uri="{FF2B5EF4-FFF2-40B4-BE49-F238E27FC236}">
                <a16:creationId xmlns:a16="http://schemas.microsoft.com/office/drawing/2014/main" id="{C17DC42D-9F54-FC55-EFC9-A9F342DC5E81}"/>
              </a:ext>
            </a:extLst>
          </p:cNvPr>
          <p:cNvSpPr>
            <a:spLocks noGrp="1"/>
          </p:cNvSpPr>
          <p:nvPr>
            <p:ph idx="1"/>
          </p:nvPr>
        </p:nvSpPr>
        <p:spPr/>
        <p:txBody>
          <a:bodyPr>
            <a:normAutofit/>
          </a:bodyPr>
          <a:lstStyle/>
          <a:p>
            <a:r>
              <a:rPr lang="en-US" b="0" i="0" dirty="0">
                <a:solidFill>
                  <a:srgbClr val="000000"/>
                </a:solidFill>
                <a:effectLst/>
              </a:rPr>
              <a:t>CDC’s single largest investment in HIV prevention and a central component of its HIV prevention strategy is providing funding to health departments</a:t>
            </a:r>
          </a:p>
          <a:p>
            <a:r>
              <a:rPr lang="en-US" b="0" i="0" dirty="0">
                <a:solidFill>
                  <a:srgbClr val="000000"/>
                </a:solidFill>
                <a:effectLst/>
              </a:rPr>
              <a:t>The funding cycle that began in Fiscal Year (FY) 2012 represented a new direction in achieving a higher level of impact with every federal HIV prevention dollar. </a:t>
            </a:r>
          </a:p>
          <a:p>
            <a:r>
              <a:rPr lang="en-US" b="0" i="0" dirty="0">
                <a:solidFill>
                  <a:srgbClr val="000000"/>
                </a:solidFill>
                <a:effectLst/>
              </a:rPr>
              <a:t>Beginning in 2012, CDC ensured that prevention dollars were better matched to the HIV burden in every state, territory, and heavily affected city, and it focused on HIP.</a:t>
            </a:r>
            <a:endParaRPr lang="en-US" dirty="0"/>
          </a:p>
        </p:txBody>
      </p:sp>
    </p:spTree>
    <p:extLst>
      <p:ext uri="{BB962C8B-B14F-4D97-AF65-F5344CB8AC3E}">
        <p14:creationId xmlns:p14="http://schemas.microsoft.com/office/powerpoint/2010/main" val="746118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2641-66C1-ACBE-ACBC-3904A720293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B92AA95-FF7B-9AE3-977F-71E11F375F17}"/>
              </a:ext>
            </a:extLst>
          </p:cNvPr>
          <p:cNvSpPr>
            <a:spLocks noGrp="1"/>
          </p:cNvSpPr>
          <p:nvPr>
            <p:ph idx="1"/>
          </p:nvPr>
        </p:nvSpPr>
        <p:spPr/>
        <p:txBody>
          <a:bodyPr>
            <a:normAutofit fontScale="92500" lnSpcReduction="20000"/>
          </a:bodyPr>
          <a:lstStyle/>
          <a:p>
            <a:pPr algn="l"/>
            <a:r>
              <a:rPr lang="en-US" b="0" i="0" dirty="0">
                <a:solidFill>
                  <a:srgbClr val="000000"/>
                </a:solidFill>
                <a:effectLst/>
              </a:rPr>
              <a:t>Funding was directed to four core areas demonstrated to be high impact, as follows:</a:t>
            </a:r>
          </a:p>
          <a:p>
            <a:pPr algn="l">
              <a:buFont typeface="+mj-lt"/>
              <a:buAutoNum type="arabicPeriod"/>
            </a:pPr>
            <a:r>
              <a:rPr lang="en-US" b="0" i="0" dirty="0">
                <a:solidFill>
                  <a:srgbClr val="000000"/>
                </a:solidFill>
                <a:effectLst/>
              </a:rPr>
              <a:t> HIV testing;</a:t>
            </a:r>
          </a:p>
          <a:p>
            <a:pPr algn="l">
              <a:buFont typeface="+mj-lt"/>
              <a:buAutoNum type="arabicPeriod"/>
            </a:pPr>
            <a:r>
              <a:rPr lang="en-US" b="0" i="0" dirty="0">
                <a:solidFill>
                  <a:srgbClr val="000000"/>
                </a:solidFill>
                <a:effectLst/>
              </a:rPr>
              <a:t> Comprehensive HIV prevention with persons living with HIV, including antiretroviral therapy;</a:t>
            </a:r>
          </a:p>
          <a:p>
            <a:pPr algn="l">
              <a:buFont typeface="+mj-lt"/>
              <a:buAutoNum type="arabicPeriod"/>
            </a:pPr>
            <a:r>
              <a:rPr lang="en-US" b="0" i="0" dirty="0">
                <a:solidFill>
                  <a:srgbClr val="000000"/>
                </a:solidFill>
                <a:effectLst/>
              </a:rPr>
              <a:t> Condom distribution; and</a:t>
            </a:r>
          </a:p>
          <a:p>
            <a:pPr algn="l">
              <a:buFont typeface="+mj-lt"/>
              <a:buAutoNum type="arabicPeriod"/>
            </a:pPr>
            <a:r>
              <a:rPr lang="en-US" b="0" i="0" dirty="0">
                <a:solidFill>
                  <a:srgbClr val="000000"/>
                </a:solidFill>
                <a:effectLst/>
              </a:rPr>
              <a:t> Policy initiatives.</a:t>
            </a:r>
          </a:p>
          <a:p>
            <a:pPr algn="l"/>
            <a:r>
              <a:rPr lang="en-US" b="0" i="0" dirty="0">
                <a:solidFill>
                  <a:srgbClr val="000000"/>
                </a:solidFill>
                <a:effectLst/>
              </a:rPr>
              <a:t>Additionally, ≤25% of core prevention funding could be used to support other proven-effective HIV activities, including evidence-based interventions for populations at high risk; social marketing, media, and mobilization; and pre- and post-exposure prophylaxis activities (not medications).</a:t>
            </a:r>
          </a:p>
          <a:p>
            <a:endParaRPr lang="en-US" dirty="0"/>
          </a:p>
        </p:txBody>
      </p:sp>
    </p:spTree>
    <p:extLst>
      <p:ext uri="{BB962C8B-B14F-4D97-AF65-F5344CB8AC3E}">
        <p14:creationId xmlns:p14="http://schemas.microsoft.com/office/powerpoint/2010/main" val="1425308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ching Surveillance and Prevention Funds to HIV Prevalence">
            <a:extLst>
              <a:ext uri="{FF2B5EF4-FFF2-40B4-BE49-F238E27FC236}">
                <a16:creationId xmlns:a16="http://schemas.microsoft.com/office/drawing/2014/main" id="{732C2DE0-13A8-CC57-8635-081F85BA1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18" y="365124"/>
            <a:ext cx="12080988" cy="65809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885AD6-1A1D-197A-2B3D-8E3D16D953C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C757CA3-B973-8A49-C51A-CBC2C6CF4EE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8426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DB1B-2AEB-A229-ECC2-24462B1FD6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CA8D24-D0F8-8B4E-F696-653A9CD0DEF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B238577-F49B-54FF-0734-95D097F51832}"/>
              </a:ext>
            </a:extLst>
          </p:cNvPr>
          <p:cNvPicPr>
            <a:picLocks noChangeAspect="1"/>
          </p:cNvPicPr>
          <p:nvPr/>
        </p:nvPicPr>
        <p:blipFill>
          <a:blip r:embed="rId2"/>
          <a:stretch>
            <a:fillRect/>
          </a:stretch>
        </p:blipFill>
        <p:spPr>
          <a:xfrm>
            <a:off x="3563102" y="0"/>
            <a:ext cx="8454947" cy="6858000"/>
          </a:xfrm>
          <a:prstGeom prst="rect">
            <a:avLst/>
          </a:prstGeom>
        </p:spPr>
      </p:pic>
    </p:spTree>
    <p:extLst>
      <p:ext uri="{BB962C8B-B14F-4D97-AF65-F5344CB8AC3E}">
        <p14:creationId xmlns:p14="http://schemas.microsoft.com/office/powerpoint/2010/main" val="1608092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8D86-A758-6231-C7E3-96EAA6ABFC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D52716-B83A-DD05-2072-F09345C1B433}"/>
              </a:ext>
            </a:extLst>
          </p:cNvPr>
          <p:cNvSpPr>
            <a:spLocks noGrp="1"/>
          </p:cNvSpPr>
          <p:nvPr>
            <p:ph idx="1"/>
          </p:nvPr>
        </p:nvSpPr>
        <p:spPr/>
        <p:txBody>
          <a:bodyPr/>
          <a:lstStyle/>
          <a:p>
            <a:r>
              <a:rPr lang="en-US" dirty="0">
                <a:hlinkClick r:id="rId2"/>
              </a:rPr>
              <a:t>https://www.cdc.gov/infectioncontrol/guidelines/index.html</a:t>
            </a:r>
            <a:r>
              <a:rPr lang="en-US" dirty="0"/>
              <a:t> </a:t>
            </a:r>
          </a:p>
          <a:p>
            <a:r>
              <a:rPr lang="en-US" dirty="0">
                <a:hlinkClick r:id="rId3"/>
              </a:rPr>
              <a:t>https://www.cdc.gov/sharpssafety/pdf/sharpsworkbook_2008.pdf</a:t>
            </a:r>
            <a:r>
              <a:rPr lang="en-US" dirty="0"/>
              <a:t>  </a:t>
            </a:r>
          </a:p>
          <a:p>
            <a:endParaRPr lang="en-US" dirty="0"/>
          </a:p>
          <a:p>
            <a:endParaRPr lang="en-US" dirty="0"/>
          </a:p>
          <a:p>
            <a:endParaRPr lang="en-US" dirty="0"/>
          </a:p>
          <a:p>
            <a:endParaRPr lang="en-US" dirty="0"/>
          </a:p>
          <a:p>
            <a:r>
              <a:rPr lang="en-US" dirty="0"/>
              <a:t>7</a:t>
            </a:r>
          </a:p>
        </p:txBody>
      </p:sp>
    </p:spTree>
    <p:extLst>
      <p:ext uri="{BB962C8B-B14F-4D97-AF65-F5344CB8AC3E}">
        <p14:creationId xmlns:p14="http://schemas.microsoft.com/office/powerpoint/2010/main" val="1572281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AE2B-3C4E-440A-7798-6C876A194DE2}"/>
              </a:ext>
            </a:extLst>
          </p:cNvPr>
          <p:cNvSpPr>
            <a:spLocks noGrp="1"/>
          </p:cNvSpPr>
          <p:nvPr>
            <p:ph type="title"/>
          </p:nvPr>
        </p:nvSpPr>
        <p:spPr/>
        <p:txBody>
          <a:bodyPr/>
          <a:lstStyle/>
          <a:p>
            <a:r>
              <a:rPr lang="en-US" i="0" dirty="0">
                <a:solidFill>
                  <a:srgbClr val="374151"/>
                </a:solidFill>
                <a:effectLst/>
              </a:rPr>
              <a:t>Challenges and Opportunities</a:t>
            </a:r>
            <a:endParaRPr lang="en-US" dirty="0"/>
          </a:p>
        </p:txBody>
      </p:sp>
      <p:sp>
        <p:nvSpPr>
          <p:cNvPr id="3" name="Content Placeholder 2">
            <a:extLst>
              <a:ext uri="{FF2B5EF4-FFF2-40B4-BE49-F238E27FC236}">
                <a16:creationId xmlns:a16="http://schemas.microsoft.com/office/drawing/2014/main" id="{8196F70D-0E4C-5E52-05F6-1C375B41A709}"/>
              </a:ext>
            </a:extLst>
          </p:cNvPr>
          <p:cNvSpPr>
            <a:spLocks noGrp="1"/>
          </p:cNvSpPr>
          <p:nvPr>
            <p:ph idx="1"/>
          </p:nvPr>
        </p:nvSpPr>
        <p:spPr/>
        <p:txBody>
          <a:bodyPr/>
          <a:lstStyle/>
          <a:p>
            <a:pPr algn="l">
              <a:buFont typeface="Arial" panose="020B0604020202020204" pitchFamily="34" charset="0"/>
              <a:buChar char="•"/>
            </a:pPr>
            <a:r>
              <a:rPr lang="en-US" b="0" i="0" dirty="0">
                <a:solidFill>
                  <a:srgbClr val="374151"/>
                </a:solidFill>
                <a:effectLst/>
              </a:rPr>
              <a:t>Discuss challenges in implementing infection control measures</a:t>
            </a:r>
          </a:p>
          <a:p>
            <a:pPr algn="l">
              <a:buFont typeface="Arial" panose="020B0604020202020204" pitchFamily="34" charset="0"/>
              <a:buChar char="•"/>
            </a:pPr>
            <a:r>
              <a:rPr lang="en-US" b="0" i="0" dirty="0">
                <a:solidFill>
                  <a:srgbClr val="374151"/>
                </a:solidFill>
                <a:effectLst/>
              </a:rPr>
              <a:t>Explore opportunities for improvement</a:t>
            </a:r>
          </a:p>
          <a:p>
            <a:pPr algn="l">
              <a:buFont typeface="Arial" panose="020B0604020202020204" pitchFamily="34" charset="0"/>
              <a:buChar char="•"/>
            </a:pPr>
            <a:r>
              <a:rPr lang="en-US" b="0" i="0" dirty="0">
                <a:solidFill>
                  <a:srgbClr val="374151"/>
                </a:solidFill>
                <a:effectLst/>
              </a:rPr>
              <a:t>Importance of interdisciplinary collaboration</a:t>
            </a:r>
          </a:p>
          <a:p>
            <a:endParaRPr lang="en-US" dirty="0"/>
          </a:p>
        </p:txBody>
      </p:sp>
    </p:spTree>
    <p:extLst>
      <p:ext uri="{BB962C8B-B14F-4D97-AF65-F5344CB8AC3E}">
        <p14:creationId xmlns:p14="http://schemas.microsoft.com/office/powerpoint/2010/main" val="519867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C506-2A2B-048E-8818-8CB4D1381B83}"/>
              </a:ext>
            </a:extLst>
          </p:cNvPr>
          <p:cNvSpPr>
            <a:spLocks noGrp="1"/>
          </p:cNvSpPr>
          <p:nvPr>
            <p:ph type="title"/>
          </p:nvPr>
        </p:nvSpPr>
        <p:spPr/>
        <p:txBody>
          <a:bodyPr/>
          <a:lstStyle/>
          <a:p>
            <a:r>
              <a:rPr lang="en-US" i="0" dirty="0">
                <a:solidFill>
                  <a:srgbClr val="374151"/>
                </a:solidFill>
                <a:effectLst/>
              </a:rPr>
              <a:t>Future Trends</a:t>
            </a:r>
            <a:endParaRPr lang="en-US" dirty="0"/>
          </a:p>
        </p:txBody>
      </p:sp>
      <p:sp>
        <p:nvSpPr>
          <p:cNvPr id="3" name="Content Placeholder 2">
            <a:extLst>
              <a:ext uri="{FF2B5EF4-FFF2-40B4-BE49-F238E27FC236}">
                <a16:creationId xmlns:a16="http://schemas.microsoft.com/office/drawing/2014/main" id="{247DB256-46C0-B0A9-7CA4-AE167D595FD3}"/>
              </a:ext>
            </a:extLst>
          </p:cNvPr>
          <p:cNvSpPr>
            <a:spLocks noGrp="1"/>
          </p:cNvSpPr>
          <p:nvPr>
            <p:ph idx="1"/>
          </p:nvPr>
        </p:nvSpPr>
        <p:spPr/>
        <p:txBody>
          <a:bodyPr/>
          <a:lstStyle/>
          <a:p>
            <a:pPr algn="l">
              <a:buFont typeface="Arial" panose="020B0604020202020204" pitchFamily="34" charset="0"/>
              <a:buChar char="•"/>
            </a:pPr>
            <a:r>
              <a:rPr lang="en-US" b="0" i="0" dirty="0">
                <a:solidFill>
                  <a:srgbClr val="374151"/>
                </a:solidFill>
                <a:effectLst/>
              </a:rPr>
              <a:t>Emerging technologies in infection control</a:t>
            </a:r>
          </a:p>
          <a:p>
            <a:pPr algn="l">
              <a:buFont typeface="Arial" panose="020B0604020202020204" pitchFamily="34" charset="0"/>
              <a:buChar char="•"/>
            </a:pPr>
            <a:r>
              <a:rPr lang="en-US" b="0" i="0" dirty="0">
                <a:solidFill>
                  <a:srgbClr val="374151"/>
                </a:solidFill>
                <a:effectLst/>
              </a:rPr>
              <a:t>Innovations in healthcare management for infection prevention</a:t>
            </a:r>
          </a:p>
          <a:p>
            <a:pPr algn="l">
              <a:buFont typeface="Arial" panose="020B0604020202020204" pitchFamily="34" charset="0"/>
              <a:buChar char="•"/>
            </a:pPr>
            <a:r>
              <a:rPr lang="en-US" b="0" i="0" dirty="0">
                <a:solidFill>
                  <a:srgbClr val="232323"/>
                </a:solidFill>
                <a:effectLst/>
              </a:rPr>
              <a:t>Despite the cracks revealed by COVID-19, the future of hospital-acquired infection control and prevention is hopeful. By supporting and investing in </a:t>
            </a:r>
            <a:r>
              <a:rPr lang="en-US" b="0" i="0" u="none" strike="noStrike" dirty="0">
                <a:solidFill>
                  <a:srgbClr val="007AC3"/>
                </a:solidFill>
                <a:effectLst/>
                <a:hlinkClick r:id="rId2"/>
              </a:rPr>
              <a:t>resilient, sustainable, and high-performing IPC programs</a:t>
            </a:r>
            <a:r>
              <a:rPr lang="en-US" b="0" i="0" dirty="0">
                <a:solidFill>
                  <a:srgbClr val="232323"/>
                </a:solidFill>
                <a:effectLst/>
              </a:rPr>
              <a:t>, infection control leaders can improve outcomes and decrease infection-related variability that hampers quality of care. This goal will require a focus on staff education, efficiency, and technology like electronic surveillance systems that align with your goals. </a:t>
            </a:r>
            <a:endParaRPr lang="en-US" b="0" i="0" dirty="0">
              <a:solidFill>
                <a:srgbClr val="374151"/>
              </a:solidFill>
              <a:effectLst/>
            </a:endParaRPr>
          </a:p>
          <a:p>
            <a:endParaRPr lang="en-US" dirty="0"/>
          </a:p>
        </p:txBody>
      </p:sp>
    </p:spTree>
    <p:extLst>
      <p:ext uri="{BB962C8B-B14F-4D97-AF65-F5344CB8AC3E}">
        <p14:creationId xmlns:p14="http://schemas.microsoft.com/office/powerpoint/2010/main" val="246788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700E-F90B-1167-6117-DC50A27C49A5}"/>
              </a:ext>
            </a:extLst>
          </p:cNvPr>
          <p:cNvSpPr>
            <a:spLocks noGrp="1"/>
          </p:cNvSpPr>
          <p:nvPr>
            <p:ph type="title"/>
          </p:nvPr>
        </p:nvSpPr>
        <p:spPr/>
        <p:txBody>
          <a:bodyPr/>
          <a:lstStyle/>
          <a:p>
            <a:r>
              <a:rPr lang="en-US" dirty="0"/>
              <a:t>Health Policy </a:t>
            </a:r>
          </a:p>
        </p:txBody>
      </p:sp>
      <p:sp>
        <p:nvSpPr>
          <p:cNvPr id="3" name="Content Placeholder 2">
            <a:extLst>
              <a:ext uri="{FF2B5EF4-FFF2-40B4-BE49-F238E27FC236}">
                <a16:creationId xmlns:a16="http://schemas.microsoft.com/office/drawing/2014/main" id="{0A8ED153-CB6E-1F18-1392-C380A3BD81A9}"/>
              </a:ext>
            </a:extLst>
          </p:cNvPr>
          <p:cNvSpPr>
            <a:spLocks noGrp="1"/>
          </p:cNvSpPr>
          <p:nvPr>
            <p:ph idx="1"/>
          </p:nvPr>
        </p:nvSpPr>
        <p:spPr/>
        <p:txBody>
          <a:bodyPr/>
          <a:lstStyle/>
          <a:p>
            <a:pPr algn="l"/>
            <a:r>
              <a:rPr lang="en-US" b="0" i="0" dirty="0">
                <a:solidFill>
                  <a:srgbClr val="0D1941"/>
                </a:solidFill>
                <a:effectLst/>
              </a:rPr>
              <a:t>Evidence-based health policies can help prevent disease and promote health. </a:t>
            </a:r>
          </a:p>
          <a:p>
            <a:pPr algn="l"/>
            <a:r>
              <a:rPr lang="en-US" b="0" i="0" dirty="0">
                <a:solidFill>
                  <a:srgbClr val="0D1941"/>
                </a:solidFill>
                <a:effectLst/>
              </a:rPr>
              <a:t>For example, smoke-free policies can help prevent smoking initiation and increase quit attempts. </a:t>
            </a:r>
          </a:p>
          <a:p>
            <a:pPr lvl="1"/>
            <a:r>
              <a:rPr lang="en-US" dirty="0">
                <a:solidFill>
                  <a:srgbClr val="0D1941"/>
                </a:solidFill>
              </a:rPr>
              <a:t>Raising the age to purchase tobacco</a:t>
            </a:r>
            <a:endParaRPr lang="en-US" b="0" i="0" dirty="0">
              <a:solidFill>
                <a:srgbClr val="0D1941"/>
              </a:solidFill>
              <a:effectLst/>
            </a:endParaRPr>
          </a:p>
          <a:p>
            <a:pPr algn="l"/>
            <a:r>
              <a:rPr lang="en-US" b="0" i="0" dirty="0">
                <a:solidFill>
                  <a:srgbClr val="0D1941"/>
                </a:solidFill>
                <a:effectLst/>
              </a:rPr>
              <a:t>Similarly, policies requiring community water systems to provide fluoridated water can improve oral health.</a:t>
            </a:r>
          </a:p>
          <a:p>
            <a:pPr algn="l"/>
            <a:r>
              <a:rPr lang="en-US" b="0" i="0" dirty="0">
                <a:solidFill>
                  <a:srgbClr val="0D1941"/>
                </a:solidFill>
                <a:effectLst/>
              </a:rPr>
              <a:t>Establishing informed policies is key to improving health nationwide.</a:t>
            </a:r>
          </a:p>
          <a:p>
            <a:endParaRPr lang="en-US" dirty="0"/>
          </a:p>
        </p:txBody>
      </p:sp>
    </p:spTree>
    <p:extLst>
      <p:ext uri="{BB962C8B-B14F-4D97-AF65-F5344CB8AC3E}">
        <p14:creationId xmlns:p14="http://schemas.microsoft.com/office/powerpoint/2010/main" val="1312966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DAAD-B370-CB32-59A6-21EE42C128F1}"/>
              </a:ext>
            </a:extLst>
          </p:cNvPr>
          <p:cNvSpPr>
            <a:spLocks noGrp="1"/>
          </p:cNvSpPr>
          <p:nvPr>
            <p:ph type="title"/>
          </p:nvPr>
        </p:nvSpPr>
        <p:spPr/>
        <p:txBody>
          <a:bodyPr>
            <a:normAutofit/>
          </a:bodyPr>
          <a:lstStyle/>
          <a:p>
            <a:r>
              <a:rPr lang="en-US" i="0" dirty="0">
                <a:solidFill>
                  <a:srgbClr val="000000"/>
                </a:solidFill>
                <a:effectLst/>
                <a:latin typeface="+mn-lt"/>
              </a:rPr>
              <a:t>Electronic Hand Hygiene Monitoring Systems</a:t>
            </a:r>
            <a:endParaRPr lang="en-US" dirty="0">
              <a:latin typeface="+mn-lt"/>
            </a:endParaRPr>
          </a:p>
        </p:txBody>
      </p:sp>
      <p:sp>
        <p:nvSpPr>
          <p:cNvPr id="3" name="Content Placeholder 2">
            <a:extLst>
              <a:ext uri="{FF2B5EF4-FFF2-40B4-BE49-F238E27FC236}">
                <a16:creationId xmlns:a16="http://schemas.microsoft.com/office/drawing/2014/main" id="{37B6876C-D564-B1BF-40F0-AC6C69D24BA0}"/>
              </a:ext>
            </a:extLst>
          </p:cNvPr>
          <p:cNvSpPr>
            <a:spLocks noGrp="1"/>
          </p:cNvSpPr>
          <p:nvPr>
            <p:ph idx="1"/>
          </p:nvPr>
        </p:nvSpPr>
        <p:spPr/>
        <p:txBody>
          <a:bodyPr>
            <a:normAutofit fontScale="70000" lnSpcReduction="20000"/>
          </a:bodyPr>
          <a:lstStyle/>
          <a:p>
            <a:pPr algn="l"/>
            <a:r>
              <a:rPr lang="en-US" b="0" i="0" dirty="0">
                <a:solidFill>
                  <a:srgbClr val="000000"/>
                </a:solidFill>
                <a:effectLst/>
              </a:rPr>
              <a:t>Electronic hand hygiene monitoring systems (EHHMSs) offer hospitals large data sets of hand hygiene (HH) compliance among health care workers (HCWs) who wear their badges. Though the World Health Organization recommends direct observation of hand hygiene practices,</a:t>
            </a:r>
            <a:r>
              <a:rPr lang="en-US" b="0" i="0" baseline="30000" dirty="0">
                <a:solidFill>
                  <a:srgbClr val="000000"/>
                </a:solidFill>
                <a:effectLst/>
              </a:rPr>
              <a:t>1</a:t>
            </a:r>
            <a:r>
              <a:rPr lang="en-US" b="0" i="0" dirty="0">
                <a:solidFill>
                  <a:srgbClr val="000000"/>
                </a:solidFill>
                <a:effectLst/>
              </a:rPr>
              <a:t> and though that remains the gold standard,</a:t>
            </a:r>
            <a:r>
              <a:rPr lang="en-US" b="0" i="0" baseline="30000" dirty="0">
                <a:solidFill>
                  <a:srgbClr val="000000"/>
                </a:solidFill>
                <a:effectLst/>
              </a:rPr>
              <a:t>2</a:t>
            </a:r>
            <a:r>
              <a:rPr lang="en-US" b="0" i="0" dirty="0">
                <a:solidFill>
                  <a:srgbClr val="000000"/>
                </a:solidFill>
                <a:effectLst/>
              </a:rPr>
              <a:t> it is labor intensive, can be biased by the Hawthorne effect, and yields a much smaller denominator than EHHMSs provide. Limitations are inherent in all HH monitoring programs; however, the volume of data that EHHMs offers is of value to many IP programs. In addition to giving IP programs larger data sets of HH compliance, studies show that EHHMSs can increase HH compliance.</a:t>
            </a:r>
            <a:r>
              <a:rPr lang="en-US" b="0" i="0" baseline="30000" dirty="0">
                <a:solidFill>
                  <a:srgbClr val="000000"/>
                </a:solidFill>
                <a:effectLst/>
              </a:rPr>
              <a:t>3,4</a:t>
            </a:r>
            <a:endParaRPr lang="en-US" b="0" i="0" dirty="0">
              <a:solidFill>
                <a:srgbClr val="000000"/>
              </a:solidFill>
              <a:effectLst/>
            </a:endParaRPr>
          </a:p>
          <a:p>
            <a:pPr algn="l"/>
            <a:r>
              <a:rPr lang="en-US" b="0" i="0" dirty="0">
                <a:solidFill>
                  <a:srgbClr val="000000"/>
                </a:solidFill>
                <a:effectLst/>
              </a:rPr>
              <a:t>Despite the benefits of EHHMSs, barriers exist to widespread adoptability, including negative perceptions of the systems among HCWs,</a:t>
            </a:r>
            <a:r>
              <a:rPr lang="en-US" b="0" i="0" baseline="30000" dirty="0">
                <a:solidFill>
                  <a:srgbClr val="000000"/>
                </a:solidFill>
                <a:effectLst/>
              </a:rPr>
              <a:t>5,6</a:t>
            </a:r>
            <a:r>
              <a:rPr lang="en-US" b="0" i="0" dirty="0">
                <a:solidFill>
                  <a:srgbClr val="000000"/>
                </a:solidFill>
                <a:effectLst/>
              </a:rPr>
              <a:t> variability among the different types of systems,</a:t>
            </a:r>
            <a:r>
              <a:rPr lang="en-US" b="0" i="0" baseline="30000" dirty="0">
                <a:solidFill>
                  <a:srgbClr val="000000"/>
                </a:solidFill>
                <a:effectLst/>
              </a:rPr>
              <a:t>7</a:t>
            </a:r>
            <a:r>
              <a:rPr lang="en-US" b="0" i="0" dirty="0">
                <a:solidFill>
                  <a:srgbClr val="000000"/>
                </a:solidFill>
                <a:effectLst/>
              </a:rPr>
              <a:t> and an absence of studies demonstrating improvement in HAI outcomes with EHHMSs.</a:t>
            </a:r>
            <a:r>
              <a:rPr lang="en-US" b="0" i="0" baseline="30000" dirty="0">
                <a:solidFill>
                  <a:srgbClr val="000000"/>
                </a:solidFill>
                <a:effectLst/>
              </a:rPr>
              <a:t>8</a:t>
            </a:r>
            <a:r>
              <a:rPr lang="en-US" b="0" i="0" dirty="0">
                <a:solidFill>
                  <a:srgbClr val="000000"/>
                </a:solidFill>
                <a:effectLst/>
              </a:rPr>
              <a:t> Though HCWs routinely recognize the importance of HH and are generally positive about interventions to help improve compliance, Kelly et al found many HCWs worry about the accuracy of the data6 and may feel anxiety about the systems.</a:t>
            </a:r>
            <a:r>
              <a:rPr lang="en-US" b="0" i="0" baseline="30000" dirty="0">
                <a:solidFill>
                  <a:srgbClr val="000000"/>
                </a:solidFill>
                <a:effectLst/>
              </a:rPr>
              <a:t>5</a:t>
            </a:r>
            <a:r>
              <a:rPr lang="en-US" b="0" i="0" dirty="0">
                <a:solidFill>
                  <a:srgbClr val="000000"/>
                </a:solidFill>
                <a:effectLst/>
              </a:rPr>
              <a:t> In 2021 Knudsen et al found a statistically significant decrease in health care–associated bloodstream infections with improved HH in their small study,</a:t>
            </a:r>
            <a:r>
              <a:rPr lang="en-US" b="0" i="0" baseline="30000" dirty="0">
                <a:solidFill>
                  <a:srgbClr val="000000"/>
                </a:solidFill>
                <a:effectLst/>
              </a:rPr>
              <a:t>7</a:t>
            </a:r>
            <a:r>
              <a:rPr lang="en-US" b="0" i="0" dirty="0">
                <a:solidFill>
                  <a:srgbClr val="000000"/>
                </a:solidFill>
                <a:effectLst/>
              </a:rPr>
              <a:t> and Kovacs-</a:t>
            </a:r>
            <a:r>
              <a:rPr lang="en-US" b="0" i="0" dirty="0" err="1">
                <a:solidFill>
                  <a:srgbClr val="000000"/>
                </a:solidFill>
                <a:effectLst/>
              </a:rPr>
              <a:t>Litman</a:t>
            </a:r>
            <a:r>
              <a:rPr lang="en-US" b="0" i="0" dirty="0">
                <a:solidFill>
                  <a:srgbClr val="000000"/>
                </a:solidFill>
                <a:effectLst/>
              </a:rPr>
              <a:t> et al reported that hospital outbreaks occurred more often in units with lower HH compliance.</a:t>
            </a:r>
            <a:r>
              <a:rPr lang="en-US" b="0" i="0" baseline="30000" dirty="0">
                <a:solidFill>
                  <a:srgbClr val="000000"/>
                </a:solidFill>
                <a:effectLst/>
              </a:rPr>
              <a:t>9</a:t>
            </a:r>
            <a:r>
              <a:rPr lang="en-US" b="0" i="0" dirty="0">
                <a:solidFill>
                  <a:srgbClr val="000000"/>
                </a:solidFill>
                <a:effectLst/>
              </a:rPr>
              <a:t> These studies are encouraging and may lead to greater adoptability, particularly if future studies can reproduce similar results.</a:t>
            </a:r>
          </a:p>
          <a:p>
            <a:endParaRPr lang="en-US" dirty="0"/>
          </a:p>
        </p:txBody>
      </p:sp>
    </p:spTree>
    <p:extLst>
      <p:ext uri="{BB962C8B-B14F-4D97-AF65-F5344CB8AC3E}">
        <p14:creationId xmlns:p14="http://schemas.microsoft.com/office/powerpoint/2010/main" val="3227344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1889-29BE-8381-52CB-A9ECB9BC06BE}"/>
              </a:ext>
            </a:extLst>
          </p:cNvPr>
          <p:cNvSpPr>
            <a:spLocks noGrp="1"/>
          </p:cNvSpPr>
          <p:nvPr>
            <p:ph type="title"/>
          </p:nvPr>
        </p:nvSpPr>
        <p:spPr/>
        <p:txBody>
          <a:bodyPr/>
          <a:lstStyle/>
          <a:p>
            <a:r>
              <a:rPr lang="en-US" i="0" dirty="0">
                <a:solidFill>
                  <a:srgbClr val="000000"/>
                </a:solidFill>
                <a:effectLst/>
              </a:rPr>
              <a:t>Antimicrobial Textiles</a:t>
            </a:r>
            <a:endParaRPr lang="en-US" dirty="0"/>
          </a:p>
        </p:txBody>
      </p:sp>
      <p:sp>
        <p:nvSpPr>
          <p:cNvPr id="3" name="Content Placeholder 2">
            <a:extLst>
              <a:ext uri="{FF2B5EF4-FFF2-40B4-BE49-F238E27FC236}">
                <a16:creationId xmlns:a16="http://schemas.microsoft.com/office/drawing/2014/main" id="{77A212F1-7B74-C39D-EE92-0EAE5945218C}"/>
              </a:ext>
            </a:extLst>
          </p:cNvPr>
          <p:cNvSpPr>
            <a:spLocks noGrp="1"/>
          </p:cNvSpPr>
          <p:nvPr>
            <p:ph idx="1"/>
          </p:nvPr>
        </p:nvSpPr>
        <p:spPr/>
        <p:txBody>
          <a:bodyPr>
            <a:normAutofit fontScale="62500" lnSpcReduction="20000"/>
          </a:bodyPr>
          <a:lstStyle/>
          <a:p>
            <a:pPr algn="l"/>
            <a:r>
              <a:rPr lang="en-US" b="0" i="0" dirty="0">
                <a:solidFill>
                  <a:srgbClr val="000000"/>
                </a:solidFill>
                <a:effectLst/>
              </a:rPr>
              <a:t>Despite mixed results in published studies, antimicrobial textiles (ATs) are</a:t>
            </a:r>
            <a:br>
              <a:rPr lang="en-US" b="0" i="0" dirty="0">
                <a:solidFill>
                  <a:srgbClr val="000000"/>
                </a:solidFill>
                <a:effectLst/>
              </a:rPr>
            </a:br>
            <a:r>
              <a:rPr lang="en-US" b="0" i="0" dirty="0">
                <a:solidFill>
                  <a:srgbClr val="000000"/>
                </a:solidFill>
                <a:effectLst/>
              </a:rPr>
              <a:t>a promising technology for infection prevention. ATs uniquely decrease surface bioburden.</a:t>
            </a:r>
            <a:r>
              <a:rPr lang="en-US" b="0" i="0" baseline="30000" dirty="0">
                <a:solidFill>
                  <a:srgbClr val="000000"/>
                </a:solidFill>
                <a:effectLst/>
              </a:rPr>
              <a:t>10</a:t>
            </a:r>
            <a:r>
              <a:rPr lang="en-US" b="0" i="0" dirty="0">
                <a:solidFill>
                  <a:srgbClr val="000000"/>
                </a:solidFill>
                <a:effectLst/>
              </a:rPr>
              <a:t> Although little debate exists on the antimicrobial properties of copper and silver, the HAI prevention impact of impregnating fabrics or surfaces with these metals remains poorly defined.</a:t>
            </a:r>
          </a:p>
          <a:p>
            <a:pPr algn="l"/>
            <a:r>
              <a:rPr lang="en-US" b="0" i="0" dirty="0">
                <a:solidFill>
                  <a:srgbClr val="000000"/>
                </a:solidFill>
                <a:effectLst/>
              </a:rPr>
              <a:t>Fan et al conducted a systematic review and meta-analysis in 2020 of 6 studies and did not find conclusive evidence that copper-impregnated linens decreased HAIs.</a:t>
            </a:r>
            <a:r>
              <a:rPr lang="en-US" b="0" i="0" baseline="30000" dirty="0">
                <a:solidFill>
                  <a:srgbClr val="000000"/>
                </a:solidFill>
                <a:effectLst/>
              </a:rPr>
              <a:t>11</a:t>
            </a:r>
            <a:r>
              <a:rPr lang="en-US" b="0" i="0" dirty="0">
                <a:solidFill>
                  <a:srgbClr val="000000"/>
                </a:solidFill>
                <a:effectLst/>
              </a:rPr>
              <a:t> </a:t>
            </a:r>
            <a:r>
              <a:rPr lang="en-US" b="0" i="0" dirty="0" err="1">
                <a:solidFill>
                  <a:srgbClr val="000000"/>
                </a:solidFill>
                <a:effectLst/>
              </a:rPr>
              <a:t>Albarqouni</a:t>
            </a:r>
            <a:r>
              <a:rPr lang="en-US" b="0" i="0" dirty="0">
                <a:solidFill>
                  <a:srgbClr val="000000"/>
                </a:solidFill>
                <a:effectLst/>
              </a:rPr>
              <a:t> et al conducted an additional systematic review and meta-analysis of 7 studies in 2020 and found the same lack of evidence.</a:t>
            </a:r>
            <a:r>
              <a:rPr lang="en-US" b="0" i="0" baseline="30000" dirty="0">
                <a:solidFill>
                  <a:srgbClr val="000000"/>
                </a:solidFill>
                <a:effectLst/>
              </a:rPr>
              <a:t>12</a:t>
            </a:r>
            <a:r>
              <a:rPr lang="en-US" b="0" i="0" dirty="0">
                <a:solidFill>
                  <a:srgbClr val="000000"/>
                </a:solidFill>
                <a:effectLst/>
              </a:rPr>
              <a:t> On a more promising note, </a:t>
            </a:r>
            <a:r>
              <a:rPr lang="en-US" b="0" i="0" dirty="0" err="1">
                <a:solidFill>
                  <a:srgbClr val="000000"/>
                </a:solidFill>
                <a:effectLst/>
              </a:rPr>
              <a:t>Hesselvig</a:t>
            </a:r>
            <a:r>
              <a:rPr lang="en-US" b="0" i="0" dirty="0">
                <a:solidFill>
                  <a:srgbClr val="000000"/>
                </a:solidFill>
                <a:effectLst/>
              </a:rPr>
              <a:t> et al demonstrated that iodine-impregnated incision drapes did reduce the contamination rate during primary knee arthroplasty compared with using no drape.</a:t>
            </a:r>
            <a:r>
              <a:rPr lang="en-US" b="0" i="0" baseline="30000" dirty="0">
                <a:solidFill>
                  <a:srgbClr val="000000"/>
                </a:solidFill>
                <a:effectLst/>
              </a:rPr>
              <a:t>13</a:t>
            </a:r>
            <a:r>
              <a:rPr lang="en-US" b="0" i="0" dirty="0">
                <a:solidFill>
                  <a:srgbClr val="000000"/>
                </a:solidFill>
                <a:effectLst/>
              </a:rPr>
              <a:t> This study does not answer the question of whether intraoperative contamination leads to a subsequent infection and, to date, no studies show a correlation. Madden et al found no decrease in HAIs following the introduction of copper-infused linens.</a:t>
            </a:r>
            <a:r>
              <a:rPr lang="en-US" b="0" i="0" baseline="30000" dirty="0">
                <a:solidFill>
                  <a:srgbClr val="000000"/>
                </a:solidFill>
                <a:effectLst/>
              </a:rPr>
              <a:t>10</a:t>
            </a:r>
            <a:r>
              <a:rPr lang="en-US" b="0" i="0" dirty="0">
                <a:solidFill>
                  <a:srgbClr val="000000"/>
                </a:solidFill>
                <a:effectLst/>
              </a:rPr>
              <a:t> However, Butler detected a statistically significant decrease in hospital-onset </a:t>
            </a:r>
            <a:r>
              <a:rPr lang="en-US" b="0" i="1" dirty="0" err="1">
                <a:solidFill>
                  <a:srgbClr val="000000"/>
                </a:solidFill>
                <a:effectLst/>
              </a:rPr>
              <a:t>Clostridioides</a:t>
            </a:r>
            <a:r>
              <a:rPr lang="en-US" b="0" i="1" dirty="0">
                <a:solidFill>
                  <a:srgbClr val="000000"/>
                </a:solidFill>
                <a:effectLst/>
              </a:rPr>
              <a:t> difficile </a:t>
            </a:r>
            <a:r>
              <a:rPr lang="en-US" b="0" i="0" dirty="0">
                <a:solidFill>
                  <a:srgbClr val="000000"/>
                </a:solidFill>
                <a:effectLst/>
              </a:rPr>
              <a:t>infections in 2018 among patients in 6 different hospitals.</a:t>
            </a:r>
            <a:r>
              <a:rPr lang="en-US" b="0" i="0" baseline="30000" dirty="0">
                <a:solidFill>
                  <a:srgbClr val="000000"/>
                </a:solidFill>
                <a:effectLst/>
              </a:rPr>
              <a:t>14</a:t>
            </a:r>
            <a:r>
              <a:rPr lang="en-US" b="0" i="0" dirty="0">
                <a:solidFill>
                  <a:srgbClr val="000000"/>
                </a:solidFill>
                <a:effectLst/>
              </a:rPr>
              <a:t> The evidence is undeniably mixed.</a:t>
            </a:r>
          </a:p>
          <a:p>
            <a:pPr algn="l"/>
            <a:r>
              <a:rPr lang="en-US" b="0" i="0" dirty="0">
                <a:solidFill>
                  <a:srgbClr val="000000"/>
                </a:solidFill>
                <a:effectLst/>
              </a:rPr>
              <a:t>An important consideration in the adoption of antimicrobial linens is wastewater management. These linens are more expensive than traditional hospital linens, so investigators must continue to study whether the savings hospitals may realize through reduction of HAIs through antimicrobial linens is worth the cost of purchasing them.</a:t>
            </a:r>
            <a:r>
              <a:rPr lang="en-US" b="0" i="0" baseline="30000" dirty="0">
                <a:solidFill>
                  <a:srgbClr val="000000"/>
                </a:solidFill>
                <a:effectLst/>
              </a:rPr>
              <a:t>15</a:t>
            </a:r>
            <a:endParaRPr lang="en-US" b="0" i="0" dirty="0">
              <a:solidFill>
                <a:srgbClr val="000000"/>
              </a:solidFill>
              <a:effectLst/>
            </a:endParaRPr>
          </a:p>
          <a:p>
            <a:endParaRPr lang="en-US" dirty="0"/>
          </a:p>
        </p:txBody>
      </p:sp>
    </p:spTree>
    <p:extLst>
      <p:ext uri="{BB962C8B-B14F-4D97-AF65-F5344CB8AC3E}">
        <p14:creationId xmlns:p14="http://schemas.microsoft.com/office/powerpoint/2010/main" val="4279599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77BD-D5FF-A9A7-0C7C-A0F77D1F58F4}"/>
              </a:ext>
            </a:extLst>
          </p:cNvPr>
          <p:cNvSpPr>
            <a:spLocks noGrp="1"/>
          </p:cNvSpPr>
          <p:nvPr>
            <p:ph type="title"/>
          </p:nvPr>
        </p:nvSpPr>
        <p:spPr/>
        <p:txBody>
          <a:bodyPr/>
          <a:lstStyle/>
          <a:p>
            <a:r>
              <a:rPr lang="en-US" i="0" dirty="0">
                <a:solidFill>
                  <a:srgbClr val="000000"/>
                </a:solidFill>
                <a:effectLst/>
              </a:rPr>
              <a:t>Ultraviolet C Devices</a:t>
            </a:r>
            <a:endParaRPr lang="en-US" dirty="0"/>
          </a:p>
        </p:txBody>
      </p:sp>
      <p:sp>
        <p:nvSpPr>
          <p:cNvPr id="3" name="Content Placeholder 2">
            <a:extLst>
              <a:ext uri="{FF2B5EF4-FFF2-40B4-BE49-F238E27FC236}">
                <a16:creationId xmlns:a16="http://schemas.microsoft.com/office/drawing/2014/main" id="{F1B13692-9935-8357-24C5-0E4F7D6259AF}"/>
              </a:ext>
            </a:extLst>
          </p:cNvPr>
          <p:cNvSpPr>
            <a:spLocks noGrp="1"/>
          </p:cNvSpPr>
          <p:nvPr>
            <p:ph idx="1"/>
          </p:nvPr>
        </p:nvSpPr>
        <p:spPr/>
        <p:txBody>
          <a:bodyPr>
            <a:normAutofit fontScale="62500" lnSpcReduction="20000"/>
          </a:bodyPr>
          <a:lstStyle/>
          <a:p>
            <a:pPr algn="l"/>
            <a:r>
              <a:rPr lang="en-US" b="0" i="0" dirty="0">
                <a:solidFill>
                  <a:srgbClr val="000000"/>
                </a:solidFill>
                <a:effectLst/>
              </a:rPr>
              <a:t>Much of the recent literature regarding UV-C robots discusses UV-C disinfection and SARS-CoV-2. In January 2022, Viana Martins et al reviewed 60 recent studies and found that UV-C devices inactivated airborne SARS-CoV-2, an important finding in the current fight against the COVID-19 pandemic.</a:t>
            </a:r>
            <a:r>
              <a:rPr lang="en-US" b="0" i="0" baseline="30000" dirty="0">
                <a:solidFill>
                  <a:srgbClr val="000000"/>
                </a:solidFill>
                <a:effectLst/>
              </a:rPr>
              <a:t>16</a:t>
            </a:r>
            <a:r>
              <a:rPr lang="en-US" b="0" i="0" dirty="0">
                <a:solidFill>
                  <a:srgbClr val="000000"/>
                </a:solidFill>
                <a:effectLst/>
              </a:rPr>
              <a:t> Although current rates of SARS-CoV-2 infections remain elevated as of this writing, focusing on preventing COVID-19 infections is crucial. Nonetheless, UV-C disinfection remains an important part of preventing many other infections in health care settings. The seminal study, the Benefits of Enhanced Terminal Room (BETR) Disinfection Study—a large, randomized 2016 control trial—found that “patients admitted to rooms previously occupied by patients harboring a multidrug-resistant organism or </a:t>
            </a:r>
            <a:r>
              <a:rPr lang="en-US" b="0" i="1" dirty="0">
                <a:solidFill>
                  <a:srgbClr val="000000"/>
                </a:solidFill>
                <a:effectLst/>
              </a:rPr>
              <a:t>C difficile</a:t>
            </a:r>
            <a:r>
              <a:rPr lang="en-US" b="0" i="0" dirty="0">
                <a:solidFill>
                  <a:srgbClr val="000000"/>
                </a:solidFill>
                <a:effectLst/>
              </a:rPr>
              <a:t> were [10% to 30%] less likely to acquire the same organism if the room was terminally disinfected using an enhanced strategy,” with the largest risk reduction occurring when a UV-C device was a part of the disinfection strategy.</a:t>
            </a:r>
            <a:r>
              <a:rPr lang="en-US" b="0" i="0" baseline="30000" dirty="0">
                <a:solidFill>
                  <a:srgbClr val="000000"/>
                </a:solidFill>
                <a:effectLst/>
              </a:rPr>
              <a:t>17</a:t>
            </a:r>
            <a:r>
              <a:rPr lang="en-US" b="0" i="0" dirty="0">
                <a:solidFill>
                  <a:srgbClr val="000000"/>
                </a:solidFill>
                <a:effectLst/>
              </a:rPr>
              <a:t> This study demonstrated that UV-C light could be used as part of the standard of care for disinfection in rooms where discharged patients have multidrug-resistant organism infections or </a:t>
            </a:r>
            <a:r>
              <a:rPr lang="en-US" b="0" i="1" dirty="0">
                <a:solidFill>
                  <a:srgbClr val="000000"/>
                </a:solidFill>
                <a:effectLst/>
              </a:rPr>
              <a:t>C difficile</a:t>
            </a:r>
            <a:r>
              <a:rPr lang="en-US" b="0" i="0" dirty="0">
                <a:solidFill>
                  <a:srgbClr val="000000"/>
                </a:solidFill>
                <a:effectLst/>
              </a:rPr>
              <a:t> infections, leading to a change in many health care facilities’ disinfection practices. In 2021, Rock et al found that UV-C disinfection did not decrease vancomycin-resistant enterococcus or </a:t>
            </a:r>
            <a:r>
              <a:rPr lang="en-US" b="0" i="1" dirty="0">
                <a:solidFill>
                  <a:srgbClr val="000000"/>
                </a:solidFill>
                <a:effectLst/>
              </a:rPr>
              <a:t>C difficile</a:t>
            </a:r>
            <a:r>
              <a:rPr lang="en-US" b="0" i="0" dirty="0">
                <a:solidFill>
                  <a:srgbClr val="000000"/>
                </a:solidFill>
                <a:effectLst/>
              </a:rPr>
              <a:t> infections in immunocompromised patients.</a:t>
            </a:r>
            <a:r>
              <a:rPr lang="en-US" b="0" i="0" baseline="30000" dirty="0">
                <a:solidFill>
                  <a:srgbClr val="000000"/>
                </a:solidFill>
                <a:effectLst/>
              </a:rPr>
              <a:t>18</a:t>
            </a:r>
            <a:r>
              <a:rPr lang="en-US" b="0" i="0" dirty="0">
                <a:solidFill>
                  <a:srgbClr val="000000"/>
                </a:solidFill>
                <a:effectLst/>
              </a:rPr>
              <a:t> Although this does not disprove the BETR study’s findings, Rock’s findings suggest that more research about the efficacy of UV-C disinfection in special populations is warranted.</a:t>
            </a:r>
          </a:p>
          <a:p>
            <a:pPr algn="l"/>
            <a:r>
              <a:rPr lang="en-US" b="0" i="0" dirty="0">
                <a:solidFill>
                  <a:srgbClr val="000000"/>
                </a:solidFill>
                <a:effectLst/>
              </a:rPr>
              <a:t>Although UV-C devices can play a critical role in infection prevention programs, for them to provide optimum patient outcomes, health care facilities need a clear strategy for when the devices should be deployed. Like that of EHHMSs, the upfront cost of UV-C devices is significant, so a clear deployment plan helps to ensure the devices are used with consistency.</a:t>
            </a:r>
          </a:p>
          <a:p>
            <a:endParaRPr lang="en-US" dirty="0"/>
          </a:p>
        </p:txBody>
      </p:sp>
      <p:pic>
        <p:nvPicPr>
          <p:cNvPr id="2050" name="Picture 2" descr="Blue Ocean Robotics and its UVD Robots Recognized as Top 50 Most  Influential Robotics Company by Robotics Business Review | Business Wire">
            <a:extLst>
              <a:ext uri="{FF2B5EF4-FFF2-40B4-BE49-F238E27FC236}">
                <a16:creationId xmlns:a16="http://schemas.microsoft.com/office/drawing/2014/main" id="{F0ADABA2-C371-28B6-93A9-599FC49EE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386" y="1108461"/>
            <a:ext cx="9044274" cy="464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54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C929-638A-A2CC-7808-6CAC0922E03A}"/>
              </a:ext>
            </a:extLst>
          </p:cNvPr>
          <p:cNvSpPr>
            <a:spLocks noGrp="1"/>
          </p:cNvSpPr>
          <p:nvPr>
            <p:ph type="title"/>
          </p:nvPr>
        </p:nvSpPr>
        <p:spPr/>
        <p:txBody>
          <a:bodyPr>
            <a:normAutofit/>
          </a:bodyPr>
          <a:lstStyle/>
          <a:p>
            <a:r>
              <a:rPr lang="en-US" i="0" dirty="0">
                <a:solidFill>
                  <a:srgbClr val="000000"/>
                </a:solidFill>
                <a:effectLst/>
              </a:rPr>
              <a:t>Optimization of the Electronic Medical Record for Infection Prevention Practices</a:t>
            </a:r>
            <a:endParaRPr lang="en-US" dirty="0"/>
          </a:p>
        </p:txBody>
      </p:sp>
      <p:sp>
        <p:nvSpPr>
          <p:cNvPr id="3" name="Content Placeholder 2">
            <a:extLst>
              <a:ext uri="{FF2B5EF4-FFF2-40B4-BE49-F238E27FC236}">
                <a16:creationId xmlns:a16="http://schemas.microsoft.com/office/drawing/2014/main" id="{6DDD1C16-A3F5-529C-1ABE-C02F32413BB7}"/>
              </a:ext>
            </a:extLst>
          </p:cNvPr>
          <p:cNvSpPr>
            <a:spLocks noGrp="1"/>
          </p:cNvSpPr>
          <p:nvPr>
            <p:ph idx="1"/>
          </p:nvPr>
        </p:nvSpPr>
        <p:spPr/>
        <p:txBody>
          <a:bodyPr>
            <a:normAutofit fontScale="55000" lnSpcReduction="20000"/>
          </a:bodyPr>
          <a:lstStyle/>
          <a:p>
            <a:pPr algn="l"/>
            <a:r>
              <a:rPr lang="en-US" b="0" i="0" dirty="0">
                <a:solidFill>
                  <a:srgbClr val="000000"/>
                </a:solidFill>
                <a:effectLst/>
              </a:rPr>
              <a:t>As EMRs continue to become tools not just for clinician documentation, but also as data collection tools, harnessing the power of EMRs to prevent HAIs becomes increasingly important. Two innovative ways EMRs are being used in this capacity are decision-support tools, helping guide clinicians to make decisions to prevent HAIs; and predictive modeling via machine learning, aiding clinicians and infection programs in targeting patients at greatest risk of developing an HAI.</a:t>
            </a:r>
          </a:p>
          <a:p>
            <a:pPr algn="l"/>
            <a:r>
              <a:rPr lang="en-US" b="0" i="0" dirty="0">
                <a:solidFill>
                  <a:srgbClr val="000000"/>
                </a:solidFill>
                <a:effectLst/>
              </a:rPr>
              <a:t>Decision-support tools are electronic nudges or hard stops that either direct clinicians away from choosing an intervention that may increase the risk of an HAI or disallow a clinician to make that choice at all (typically with an override from a hospital epidemiologist or other hospital leader). Recent studies continue to affirm that electronic nudges improve patient safety by decreasing inappropriate </a:t>
            </a:r>
            <a:r>
              <a:rPr lang="en-US" b="0" i="1" dirty="0">
                <a:solidFill>
                  <a:srgbClr val="000000"/>
                </a:solidFill>
                <a:effectLst/>
              </a:rPr>
              <a:t>C difficile</a:t>
            </a:r>
            <a:r>
              <a:rPr lang="en-US" b="0" i="0" dirty="0">
                <a:solidFill>
                  <a:srgbClr val="000000"/>
                </a:solidFill>
                <a:effectLst/>
              </a:rPr>
              <a:t> orders,</a:t>
            </a:r>
            <a:r>
              <a:rPr lang="en-US" b="0" i="0" baseline="30000" dirty="0">
                <a:solidFill>
                  <a:srgbClr val="000000"/>
                </a:solidFill>
                <a:effectLst/>
              </a:rPr>
              <a:t>19</a:t>
            </a:r>
            <a:r>
              <a:rPr lang="en-US" b="0" i="0" dirty="0">
                <a:solidFill>
                  <a:srgbClr val="000000"/>
                </a:solidFill>
                <a:effectLst/>
              </a:rPr>
              <a:t> increasing appropriate </a:t>
            </a:r>
            <a:r>
              <a:rPr lang="en-US" b="0" i="1" dirty="0">
                <a:solidFill>
                  <a:srgbClr val="000000"/>
                </a:solidFill>
                <a:effectLst/>
              </a:rPr>
              <a:t>C difficile</a:t>
            </a:r>
            <a:r>
              <a:rPr lang="en-US" b="0" i="0" dirty="0">
                <a:solidFill>
                  <a:srgbClr val="000000"/>
                </a:solidFill>
                <a:effectLst/>
              </a:rPr>
              <a:t> prescriptions,</a:t>
            </a:r>
            <a:r>
              <a:rPr lang="en-US" b="0" i="0" baseline="30000" dirty="0">
                <a:solidFill>
                  <a:srgbClr val="000000"/>
                </a:solidFill>
                <a:effectLst/>
              </a:rPr>
              <a:t>20</a:t>
            </a:r>
            <a:r>
              <a:rPr lang="en-US" b="0" i="0" dirty="0">
                <a:solidFill>
                  <a:srgbClr val="000000"/>
                </a:solidFill>
                <a:effectLst/>
              </a:rPr>
              <a:t> and decreasing inappropriate antibiotic prescribing.</a:t>
            </a:r>
            <a:r>
              <a:rPr lang="en-US" b="0" i="0" baseline="30000" dirty="0">
                <a:solidFill>
                  <a:srgbClr val="000000"/>
                </a:solidFill>
                <a:effectLst/>
              </a:rPr>
              <a:t>21</a:t>
            </a:r>
            <a:r>
              <a:rPr lang="en-US" b="0" i="0" dirty="0">
                <a:solidFill>
                  <a:srgbClr val="000000"/>
                </a:solidFill>
                <a:effectLst/>
              </a:rPr>
              <a:t> However, decision-support tools are most likely to be effective when they feel easy to use, useful for decision-making, and reliable.</a:t>
            </a:r>
            <a:r>
              <a:rPr lang="en-US" b="0" i="0" baseline="30000" dirty="0">
                <a:solidFill>
                  <a:srgbClr val="000000"/>
                </a:solidFill>
                <a:effectLst/>
              </a:rPr>
              <a:t>22</a:t>
            </a:r>
            <a:endParaRPr lang="en-US" b="0" i="0" dirty="0">
              <a:solidFill>
                <a:srgbClr val="000000"/>
              </a:solidFill>
              <a:effectLst/>
            </a:endParaRPr>
          </a:p>
          <a:p>
            <a:pPr algn="l"/>
            <a:r>
              <a:rPr lang="en-US" b="0" i="0" dirty="0">
                <a:solidFill>
                  <a:srgbClr val="000000"/>
                </a:solidFill>
                <a:effectLst/>
              </a:rPr>
              <a:t>Preventing infections in hospitalized patients via predictive modeling using machine learning (ML) is still a novel field, but teams of investigators, clinicians, and information technologists are working to create tools that can be broadly adapted to help identify patients who are at greatest risk of developing an HAI. Multiple recent studies demonstrate promising results of a variety of predictive tools to assess who is at greatest risk of a central line–associated bloodstream infection,</a:t>
            </a:r>
            <a:r>
              <a:rPr lang="en-US" b="0" i="0" baseline="30000" dirty="0">
                <a:solidFill>
                  <a:srgbClr val="000000"/>
                </a:solidFill>
                <a:effectLst/>
              </a:rPr>
              <a:t>23</a:t>
            </a:r>
            <a:r>
              <a:rPr lang="en-US" b="0" i="0" dirty="0">
                <a:solidFill>
                  <a:srgbClr val="000000"/>
                </a:solidFill>
                <a:effectLst/>
              </a:rPr>
              <a:t> ventilator-associated pneumonia (VAP),</a:t>
            </a:r>
            <a:r>
              <a:rPr lang="en-US" b="0" i="0" baseline="30000" dirty="0">
                <a:solidFill>
                  <a:srgbClr val="000000"/>
                </a:solidFill>
                <a:effectLst/>
              </a:rPr>
              <a:t>24,25</a:t>
            </a:r>
            <a:r>
              <a:rPr lang="en-US" b="0" i="0" dirty="0">
                <a:solidFill>
                  <a:srgbClr val="000000"/>
                </a:solidFill>
                <a:effectLst/>
              </a:rPr>
              <a:t> </a:t>
            </a:r>
            <a:r>
              <a:rPr lang="en-US" b="0" i="1" dirty="0">
                <a:solidFill>
                  <a:srgbClr val="000000"/>
                </a:solidFill>
                <a:effectLst/>
              </a:rPr>
              <a:t>C difficile</a:t>
            </a:r>
            <a:r>
              <a:rPr lang="en-US" b="0" i="0" dirty="0">
                <a:solidFill>
                  <a:srgbClr val="000000"/>
                </a:solidFill>
                <a:effectLst/>
              </a:rPr>
              <a:t> infections,</a:t>
            </a:r>
            <a:r>
              <a:rPr lang="en-US" b="0" i="0" baseline="30000" dirty="0">
                <a:solidFill>
                  <a:srgbClr val="000000"/>
                </a:solidFill>
                <a:effectLst/>
              </a:rPr>
              <a:t>26</a:t>
            </a:r>
            <a:r>
              <a:rPr lang="en-US" b="0" i="0" dirty="0">
                <a:solidFill>
                  <a:srgbClr val="000000"/>
                </a:solidFill>
                <a:effectLst/>
              </a:rPr>
              <a:t> and catheter-associated urinary tract infections.</a:t>
            </a:r>
            <a:r>
              <a:rPr lang="en-US" b="0" i="0" baseline="30000" dirty="0">
                <a:solidFill>
                  <a:srgbClr val="000000"/>
                </a:solidFill>
                <a:effectLst/>
              </a:rPr>
              <a:t>27,28</a:t>
            </a:r>
            <a:r>
              <a:rPr lang="en-US" b="0" i="0" dirty="0">
                <a:solidFill>
                  <a:srgbClr val="000000"/>
                </a:solidFill>
                <a:effectLst/>
              </a:rPr>
              <a:t> Two of these studies found that the models they created outperformed more traditional regression models.</a:t>
            </a:r>
            <a:r>
              <a:rPr lang="en-US" b="0" i="0" baseline="30000" dirty="0">
                <a:solidFill>
                  <a:srgbClr val="000000"/>
                </a:solidFill>
                <a:effectLst/>
              </a:rPr>
              <a:t>26,28</a:t>
            </a:r>
            <a:r>
              <a:rPr lang="en-US" b="0" i="0" dirty="0">
                <a:solidFill>
                  <a:srgbClr val="000000"/>
                </a:solidFill>
                <a:effectLst/>
              </a:rPr>
              <a:t> However, </a:t>
            </a:r>
            <a:r>
              <a:rPr lang="en-US" b="0" i="0" dirty="0" err="1">
                <a:solidFill>
                  <a:srgbClr val="000000"/>
                </a:solidFill>
                <a:effectLst/>
              </a:rPr>
              <a:t>Frondelius</a:t>
            </a:r>
            <a:r>
              <a:rPr lang="en-US" b="0" i="0" dirty="0">
                <a:solidFill>
                  <a:srgbClr val="000000"/>
                </a:solidFill>
                <a:effectLst/>
              </a:rPr>
              <a:t> et al found fewer positive results in their systematic review of the literature looking at predictive modeling tools and their ability to prevent VAP.</a:t>
            </a:r>
            <a:r>
              <a:rPr lang="en-US" b="0" i="0" baseline="30000" dirty="0">
                <a:solidFill>
                  <a:srgbClr val="000000"/>
                </a:solidFill>
                <a:effectLst/>
              </a:rPr>
              <a:t>29</a:t>
            </a:r>
            <a:r>
              <a:rPr lang="en-US" b="0" i="0" dirty="0">
                <a:solidFill>
                  <a:srgbClr val="000000"/>
                </a:solidFill>
                <a:effectLst/>
              </a:rPr>
              <a:t> A limitation to these tools being used regularly and as part of standard infection prevention practice is their newness. More testing and validation must be done before ML can be used to predict at-risk patients consistently and reliably, especially on a large scale. What works at 1 facility must be further validated for other facilities to use the same tool. Extracting correct data from the EMR remains an ongoing challenge at many health care facilities.</a:t>
            </a:r>
          </a:p>
          <a:p>
            <a:endParaRPr lang="en-US" dirty="0"/>
          </a:p>
        </p:txBody>
      </p:sp>
    </p:spTree>
    <p:extLst>
      <p:ext uri="{BB962C8B-B14F-4D97-AF65-F5344CB8AC3E}">
        <p14:creationId xmlns:p14="http://schemas.microsoft.com/office/powerpoint/2010/main" val="2520075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70B1-EF91-36A1-D560-8D6DE1570B5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B515F20-CB44-B37E-2E8D-C8EDB9A77662}"/>
              </a:ext>
            </a:extLst>
          </p:cNvPr>
          <p:cNvSpPr>
            <a:spLocks noGrp="1"/>
          </p:cNvSpPr>
          <p:nvPr>
            <p:ph idx="1"/>
          </p:nvPr>
        </p:nvSpPr>
        <p:spPr/>
        <p:txBody>
          <a:bodyPr>
            <a:normAutofit fontScale="92500"/>
          </a:bodyPr>
          <a:lstStyle/>
          <a:p>
            <a:pPr algn="l">
              <a:buFont typeface="Arial" panose="020B0604020202020204" pitchFamily="34" charset="0"/>
              <a:buChar char="•"/>
            </a:pPr>
            <a:r>
              <a:rPr lang="en-US" b="0" i="0" dirty="0">
                <a:solidFill>
                  <a:srgbClr val="374151"/>
                </a:solidFill>
                <a:effectLst/>
                <a:latin typeface="Söhne"/>
              </a:rPr>
              <a:t>Summarize key points</a:t>
            </a:r>
          </a:p>
          <a:p>
            <a:pPr algn="l">
              <a:buFont typeface="Arial" panose="020B0604020202020204" pitchFamily="34" charset="0"/>
              <a:buChar char="•"/>
            </a:pPr>
            <a:r>
              <a:rPr lang="en-US" b="0" i="0" dirty="0">
                <a:solidFill>
                  <a:srgbClr val="374151"/>
                </a:solidFill>
                <a:effectLst/>
                <a:latin typeface="Söhne"/>
              </a:rPr>
              <a:t>Reiterate the importance of infection control in healthcare policy and management</a:t>
            </a:r>
          </a:p>
          <a:p>
            <a:pPr algn="l">
              <a:buFont typeface="Arial" panose="020B0604020202020204" pitchFamily="34" charset="0"/>
              <a:buChar char="•"/>
            </a:pPr>
            <a:r>
              <a:rPr lang="en-US" b="0" i="0" dirty="0">
                <a:solidFill>
                  <a:srgbClr val="000000"/>
                </a:solidFill>
                <a:effectLst/>
                <a:latin typeface="ui-sans-serif"/>
              </a:rPr>
              <a:t>Advances in infection prevention generally increase patient safety and decrease hospital costs. The role of infection prevention technologies is evolving. Future studies are required to explore the integration of infection prevention technologies into everyday practice. These investigations should focus on the validation of current technologies, particularly focusing on patient-centered outcomes such as HAI risk reduction. In addition, cost-benefit analyses are required for a better understanding of the potential impact of these technologies on the patient safety mission.</a:t>
            </a:r>
            <a:endParaRPr lang="en-US" b="0" i="0" dirty="0">
              <a:solidFill>
                <a:srgbClr val="374151"/>
              </a:solidFill>
              <a:effectLst/>
              <a:latin typeface="Söhne"/>
            </a:endParaRPr>
          </a:p>
          <a:p>
            <a:endParaRPr lang="en-US" dirty="0"/>
          </a:p>
        </p:txBody>
      </p:sp>
    </p:spTree>
    <p:extLst>
      <p:ext uri="{BB962C8B-B14F-4D97-AF65-F5344CB8AC3E}">
        <p14:creationId xmlns:p14="http://schemas.microsoft.com/office/powerpoint/2010/main" val="4000381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F913-46C9-5766-6985-3B2DE039462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B73441C-328F-C5A6-D3BA-928BC339916C}"/>
              </a:ext>
            </a:extLst>
          </p:cNvPr>
          <p:cNvSpPr>
            <a:spLocks noGrp="1"/>
          </p:cNvSpPr>
          <p:nvPr>
            <p:ph idx="1"/>
          </p:nvPr>
        </p:nvSpPr>
        <p:spPr/>
        <p:txBody>
          <a:bodyPr>
            <a:normAutofit/>
          </a:bodyPr>
          <a:lstStyle/>
          <a:p>
            <a:pPr algn="l"/>
            <a:endParaRPr lang="en-US" b="0" i="0" dirty="0">
              <a:solidFill>
                <a:srgbClr val="374151"/>
              </a:solidFill>
              <a:effectLst/>
              <a:latin typeface="Söhne"/>
            </a:endParaRPr>
          </a:p>
        </p:txBody>
      </p:sp>
    </p:spTree>
    <p:extLst>
      <p:ext uri="{BB962C8B-B14F-4D97-AF65-F5344CB8AC3E}">
        <p14:creationId xmlns:p14="http://schemas.microsoft.com/office/powerpoint/2010/main" val="4129352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E07E-7B78-759B-54EC-DCF8453988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6E5874-877D-AF4A-0DC4-3014DD1C37B2}"/>
              </a:ext>
            </a:extLst>
          </p:cNvPr>
          <p:cNvSpPr>
            <a:spLocks noGrp="1"/>
          </p:cNvSpPr>
          <p:nvPr>
            <p:ph idx="1"/>
          </p:nvPr>
        </p:nvSpPr>
        <p:spPr/>
        <p:txBody>
          <a:bodyPr>
            <a:normAutofit fontScale="70000" lnSpcReduction="20000"/>
          </a:bodyPr>
          <a:lstStyle/>
          <a:p>
            <a:r>
              <a:rPr lang="en-US" dirty="0"/>
              <a:t>1. </a:t>
            </a:r>
            <a:r>
              <a:rPr lang="en-US" dirty="0">
                <a:hlinkClick r:id="rId2"/>
              </a:rPr>
              <a:t>https://www.who.int/health-topics/infection-prevention-and-control#tab=tab_1</a:t>
            </a:r>
            <a:endParaRPr lang="en-US" dirty="0"/>
          </a:p>
          <a:p>
            <a:r>
              <a:rPr lang="en-US" dirty="0"/>
              <a:t>2. </a:t>
            </a:r>
            <a:r>
              <a:rPr lang="en-US" b="0" i="0" dirty="0" err="1">
                <a:solidFill>
                  <a:srgbClr val="222222"/>
                </a:solidFill>
                <a:effectLst/>
              </a:rPr>
              <a:t>Habboush</a:t>
            </a:r>
            <a:r>
              <a:rPr lang="en-US" b="0" i="0" dirty="0">
                <a:solidFill>
                  <a:srgbClr val="222222"/>
                </a:solidFill>
                <a:effectLst/>
              </a:rPr>
              <a:t> Y, </a:t>
            </a:r>
            <a:r>
              <a:rPr lang="en-US" b="0" i="0" dirty="0" err="1">
                <a:solidFill>
                  <a:srgbClr val="222222"/>
                </a:solidFill>
                <a:effectLst/>
              </a:rPr>
              <a:t>Yarrarapu</a:t>
            </a:r>
            <a:r>
              <a:rPr lang="en-US" b="0" i="0" dirty="0">
                <a:solidFill>
                  <a:srgbClr val="222222"/>
                </a:solidFill>
                <a:effectLst/>
              </a:rPr>
              <a:t> SNS, Guzman N. Infection Control. [Updated 2023 Sep 4]. In: </a:t>
            </a:r>
            <a:r>
              <a:rPr lang="en-US" b="0" i="0" dirty="0" err="1">
                <a:solidFill>
                  <a:srgbClr val="222222"/>
                </a:solidFill>
                <a:effectLst/>
              </a:rPr>
              <a:t>StatPearls</a:t>
            </a:r>
            <a:r>
              <a:rPr lang="en-US" b="0" i="0" dirty="0">
                <a:solidFill>
                  <a:srgbClr val="222222"/>
                </a:solidFill>
                <a:effectLst/>
              </a:rPr>
              <a:t> [Internet]. Treasure Island (FL): </a:t>
            </a:r>
            <a:r>
              <a:rPr lang="en-US" b="0" i="0" dirty="0" err="1">
                <a:solidFill>
                  <a:srgbClr val="222222"/>
                </a:solidFill>
                <a:effectLst/>
              </a:rPr>
              <a:t>StatPearls</a:t>
            </a:r>
            <a:r>
              <a:rPr lang="en-US" b="0" i="0" dirty="0">
                <a:solidFill>
                  <a:srgbClr val="222222"/>
                </a:solidFill>
                <a:effectLst/>
              </a:rPr>
              <a:t> Publishing; 2024 Jan-. Available from: </a:t>
            </a:r>
            <a:r>
              <a:rPr lang="en-US" b="0" i="0" dirty="0">
                <a:solidFill>
                  <a:srgbClr val="222222"/>
                </a:solidFill>
                <a:effectLst/>
                <a:hlinkClick r:id="rId3"/>
              </a:rPr>
              <a:t>https://www.ncbi.nlm.nih.gov/books/NBK519017/</a:t>
            </a:r>
            <a:r>
              <a:rPr lang="en-US" b="0" i="0" dirty="0">
                <a:solidFill>
                  <a:srgbClr val="222222"/>
                </a:solidFill>
                <a:effectLst/>
              </a:rPr>
              <a:t> </a:t>
            </a:r>
            <a:endParaRPr lang="en-US" dirty="0"/>
          </a:p>
          <a:p>
            <a:r>
              <a:rPr lang="en-US" dirty="0"/>
              <a:t>3. </a:t>
            </a:r>
            <a:r>
              <a:rPr lang="en-US" dirty="0">
                <a:hlinkClick r:id="rId4"/>
              </a:rPr>
              <a:t>https://www.cdc.gov/hai/hai-ar-programs/resources/policymakers.html</a:t>
            </a:r>
            <a:endParaRPr lang="en-US" dirty="0"/>
          </a:p>
          <a:p>
            <a:r>
              <a:rPr lang="en-US" dirty="0"/>
              <a:t>4. </a:t>
            </a:r>
            <a:r>
              <a:rPr lang="en-US" dirty="0">
                <a:hlinkClick r:id="rId5"/>
              </a:rPr>
              <a:t>https://www.health.state.mn.us/communities/practice/resources/chsadmin/mnsystem-responsibility.html#:~:text=Federal%20influences,outbreaks%20and%20promote%20mass%20immunization</a:t>
            </a:r>
            <a:r>
              <a:rPr lang="en-US" dirty="0"/>
              <a:t>.   </a:t>
            </a:r>
          </a:p>
          <a:p>
            <a:r>
              <a:rPr lang="en-US" dirty="0"/>
              <a:t>5. </a:t>
            </a:r>
            <a:r>
              <a:rPr lang="en-US" b="0" i="0" dirty="0" err="1">
                <a:solidFill>
                  <a:srgbClr val="212121"/>
                </a:solidFill>
                <a:effectLst/>
                <a:latin typeface="Roboto" panose="02000000000000000000" pitchFamily="2" charset="0"/>
              </a:rPr>
              <a:t>Abalkhail</a:t>
            </a:r>
            <a:r>
              <a:rPr lang="en-US" b="0" i="0" dirty="0">
                <a:solidFill>
                  <a:srgbClr val="212121"/>
                </a:solidFill>
                <a:effectLst/>
                <a:latin typeface="Roboto" panose="02000000000000000000" pitchFamily="2" charset="0"/>
              </a:rPr>
              <a:t> A, </a:t>
            </a:r>
            <a:r>
              <a:rPr lang="en-US" b="0" i="0" dirty="0" err="1">
                <a:solidFill>
                  <a:srgbClr val="212121"/>
                </a:solidFill>
                <a:effectLst/>
                <a:latin typeface="Roboto" panose="02000000000000000000" pitchFamily="2" charset="0"/>
              </a:rPr>
              <a:t>Alslamah</a:t>
            </a:r>
            <a:r>
              <a:rPr lang="en-US" b="0" i="0" dirty="0">
                <a:solidFill>
                  <a:srgbClr val="212121"/>
                </a:solidFill>
                <a:effectLst/>
                <a:latin typeface="Roboto" panose="02000000000000000000" pitchFamily="2" charset="0"/>
              </a:rPr>
              <a:t> T. Institutional Factors Associated with Infection Prevention and Control Practices Globally during the Infectious Pandemics in Resource-Limited Settings. Vaccines (Basel). 2022 Oct 27;10(11):1811.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10.3390/vaccines10111811. PMID: 36366320; PMCID: PMC9696365.</a:t>
            </a:r>
          </a:p>
          <a:p>
            <a:r>
              <a:rPr lang="en-US" dirty="0">
                <a:solidFill>
                  <a:srgbClr val="212121"/>
                </a:solidFill>
                <a:latin typeface="Roboto" panose="02000000000000000000" pitchFamily="2" charset="0"/>
              </a:rPr>
              <a:t>6 </a:t>
            </a:r>
            <a:r>
              <a:rPr lang="en-US" dirty="0">
                <a:solidFill>
                  <a:srgbClr val="212121"/>
                </a:solidFill>
                <a:latin typeface="Roboto" panose="02000000000000000000" pitchFamily="2" charset="0"/>
                <a:hlinkClick r:id="rId6"/>
              </a:rPr>
              <a:t>https://www.cdc.gov/hai/infectiontypes.html#:~:text=These%20healthcare%2Dassociated%20infections%20(HAIs,known%20as%20surgical%20site%20infections</a:t>
            </a:r>
            <a:r>
              <a:rPr lang="en-US" dirty="0">
                <a:solidFill>
                  <a:srgbClr val="212121"/>
                </a:solidFill>
                <a:latin typeface="Roboto" panose="02000000000000000000" pitchFamily="2" charset="0"/>
              </a:rPr>
              <a:t>. </a:t>
            </a:r>
          </a:p>
          <a:p>
            <a:r>
              <a:rPr lang="en-US" dirty="0">
                <a:solidFill>
                  <a:srgbClr val="212121"/>
                </a:solidFill>
                <a:latin typeface="Roboto" panose="02000000000000000000" pitchFamily="2" charset="0"/>
              </a:rPr>
              <a:t>7. </a:t>
            </a:r>
            <a:r>
              <a:rPr lang="en-US" dirty="0">
                <a:solidFill>
                  <a:srgbClr val="212121"/>
                </a:solidFill>
                <a:latin typeface="Roboto" panose="02000000000000000000" pitchFamily="2" charset="0"/>
                <a:hlinkClick r:id="rId7"/>
              </a:rPr>
              <a:t>https://www.cdc.gov/infectioncontrol/index.html</a:t>
            </a:r>
            <a:r>
              <a:rPr lang="en-US" dirty="0">
                <a:solidFill>
                  <a:srgbClr val="212121"/>
                </a:solidFill>
                <a:latin typeface="Roboto" panose="02000000000000000000" pitchFamily="2" charset="0"/>
              </a:rPr>
              <a:t> </a:t>
            </a:r>
            <a:endParaRPr lang="en-US" dirty="0"/>
          </a:p>
        </p:txBody>
      </p:sp>
    </p:spTree>
    <p:extLst>
      <p:ext uri="{BB962C8B-B14F-4D97-AF65-F5344CB8AC3E}">
        <p14:creationId xmlns:p14="http://schemas.microsoft.com/office/powerpoint/2010/main" val="265216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AE29-A0C7-52FF-540C-C9997620665D}"/>
              </a:ext>
            </a:extLst>
          </p:cNvPr>
          <p:cNvSpPr>
            <a:spLocks noGrp="1"/>
          </p:cNvSpPr>
          <p:nvPr>
            <p:ph type="title"/>
          </p:nvPr>
        </p:nvSpPr>
        <p:spPr/>
        <p:txBody>
          <a:bodyPr>
            <a:normAutofit/>
          </a:bodyPr>
          <a:lstStyle/>
          <a:p>
            <a:r>
              <a:rPr lang="en-US" dirty="0"/>
              <a:t>Examples  </a:t>
            </a:r>
            <a:r>
              <a:rPr lang="en-US" sz="1300" dirty="0">
                <a:hlinkClick r:id="rId2"/>
              </a:rPr>
              <a:t>https://health.gov/healthypeople/objectives-and-data/browse-objectives/tobacco-use/increase-number-states-territories-and-dc-raise-minimum-age-tobacco-sales-21-years-tu-23</a:t>
            </a:r>
            <a:r>
              <a:rPr lang="en-US" sz="1300" dirty="0"/>
              <a:t> </a:t>
            </a:r>
          </a:p>
        </p:txBody>
      </p:sp>
      <p:sp>
        <p:nvSpPr>
          <p:cNvPr id="3" name="Content Placeholder 2">
            <a:extLst>
              <a:ext uri="{FF2B5EF4-FFF2-40B4-BE49-F238E27FC236}">
                <a16:creationId xmlns:a16="http://schemas.microsoft.com/office/drawing/2014/main" id="{76E4413D-D8B2-D418-98F4-A245BF8C2F5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4F076B1-388C-0981-8E54-744B249A7EF5}"/>
              </a:ext>
            </a:extLst>
          </p:cNvPr>
          <p:cNvPicPr>
            <a:picLocks noChangeAspect="1"/>
          </p:cNvPicPr>
          <p:nvPr/>
        </p:nvPicPr>
        <p:blipFill>
          <a:blip r:embed="rId3"/>
          <a:stretch>
            <a:fillRect/>
          </a:stretch>
        </p:blipFill>
        <p:spPr>
          <a:xfrm>
            <a:off x="618360" y="1518406"/>
            <a:ext cx="10955279" cy="5410900"/>
          </a:xfrm>
          <a:prstGeom prst="rect">
            <a:avLst/>
          </a:prstGeom>
        </p:spPr>
      </p:pic>
    </p:spTree>
    <p:extLst>
      <p:ext uri="{BB962C8B-B14F-4D97-AF65-F5344CB8AC3E}">
        <p14:creationId xmlns:p14="http://schemas.microsoft.com/office/powerpoint/2010/main" val="239670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D8ED-BF61-D877-61D0-4FB1AE0523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B75184-0D4E-9477-9F7C-62094209B73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A9908AC-FE9C-7146-405A-9FD327F9D77E}"/>
              </a:ext>
            </a:extLst>
          </p:cNvPr>
          <p:cNvPicPr>
            <a:picLocks noChangeAspect="1"/>
          </p:cNvPicPr>
          <p:nvPr/>
        </p:nvPicPr>
        <p:blipFill>
          <a:blip r:embed="rId2"/>
          <a:stretch>
            <a:fillRect/>
          </a:stretch>
        </p:blipFill>
        <p:spPr>
          <a:xfrm>
            <a:off x="612396" y="0"/>
            <a:ext cx="11123801" cy="6786195"/>
          </a:xfrm>
          <a:prstGeom prst="rect">
            <a:avLst/>
          </a:prstGeom>
        </p:spPr>
      </p:pic>
    </p:spTree>
    <p:extLst>
      <p:ext uri="{BB962C8B-B14F-4D97-AF65-F5344CB8AC3E}">
        <p14:creationId xmlns:p14="http://schemas.microsoft.com/office/powerpoint/2010/main" val="297274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52C9-8016-59F4-7F54-47E84E929246}"/>
              </a:ext>
            </a:extLst>
          </p:cNvPr>
          <p:cNvSpPr>
            <a:spLocks noGrp="1"/>
          </p:cNvSpPr>
          <p:nvPr>
            <p:ph type="title"/>
          </p:nvPr>
        </p:nvSpPr>
        <p:spPr/>
        <p:txBody>
          <a:bodyPr/>
          <a:lstStyle/>
          <a:p>
            <a:r>
              <a:rPr lang="en-US" b="0" i="0" dirty="0">
                <a:solidFill>
                  <a:srgbClr val="374151"/>
                </a:solidFill>
                <a:effectLst/>
              </a:rPr>
              <a:t>The Importance of Infection Control and Prevention in Healthcare</a:t>
            </a:r>
            <a:endParaRPr lang="en-US" dirty="0"/>
          </a:p>
        </p:txBody>
      </p:sp>
      <p:sp>
        <p:nvSpPr>
          <p:cNvPr id="3" name="Content Placeholder 2">
            <a:extLst>
              <a:ext uri="{FF2B5EF4-FFF2-40B4-BE49-F238E27FC236}">
                <a16:creationId xmlns:a16="http://schemas.microsoft.com/office/drawing/2014/main" id="{C9041AC2-F08B-69A9-0D41-312A02BEC9AE}"/>
              </a:ext>
            </a:extLst>
          </p:cNvPr>
          <p:cNvSpPr>
            <a:spLocks noGrp="1"/>
          </p:cNvSpPr>
          <p:nvPr>
            <p:ph idx="1"/>
          </p:nvPr>
        </p:nvSpPr>
        <p:spPr/>
        <p:txBody>
          <a:bodyPr>
            <a:normAutofit/>
          </a:bodyPr>
          <a:lstStyle/>
          <a:p>
            <a:r>
              <a:rPr lang="en-US" b="0" i="0" dirty="0">
                <a:solidFill>
                  <a:srgbClr val="212121"/>
                </a:solidFill>
                <a:effectLst/>
              </a:rPr>
              <a:t>When a patient comes for medical treatment, they should not end up in a worse condition than when they arrived. </a:t>
            </a:r>
          </a:p>
          <a:p>
            <a:r>
              <a:rPr lang="en-US" b="0" i="0" dirty="0">
                <a:solidFill>
                  <a:srgbClr val="212121"/>
                </a:solidFill>
                <a:effectLst/>
              </a:rPr>
              <a:t>Infection prevention and control (IPC) is the aspect of health care which aims to ensure that patients do not contract infections as a result of attending a health care facility for assessment, examination, or treatment. </a:t>
            </a:r>
          </a:p>
          <a:p>
            <a:r>
              <a:rPr lang="en-US" b="0" i="0" dirty="0">
                <a:solidFill>
                  <a:srgbClr val="212121"/>
                </a:solidFill>
                <a:effectLst/>
              </a:rPr>
              <a:t>These are known as health care-associated infections (HAI’s). </a:t>
            </a:r>
          </a:p>
          <a:p>
            <a:r>
              <a:rPr lang="en-US" b="0" i="0" dirty="0">
                <a:solidFill>
                  <a:srgbClr val="212121"/>
                </a:solidFill>
                <a:effectLst/>
              </a:rPr>
              <a:t>The basic principles of infection control have been known for centuries, but prevention of health care-associated infections is still a major challenge.</a:t>
            </a:r>
          </a:p>
          <a:p>
            <a:endParaRPr lang="en-US" dirty="0"/>
          </a:p>
        </p:txBody>
      </p:sp>
    </p:spTree>
    <p:extLst>
      <p:ext uri="{BB962C8B-B14F-4D97-AF65-F5344CB8AC3E}">
        <p14:creationId xmlns:p14="http://schemas.microsoft.com/office/powerpoint/2010/main" val="34185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FBB3-450C-2CFD-25AE-CABFA8344D9A}"/>
              </a:ext>
            </a:extLst>
          </p:cNvPr>
          <p:cNvSpPr>
            <a:spLocks noGrp="1"/>
          </p:cNvSpPr>
          <p:nvPr>
            <p:ph type="title"/>
          </p:nvPr>
        </p:nvSpPr>
        <p:spPr/>
        <p:txBody>
          <a:bodyPr/>
          <a:lstStyle/>
          <a:p>
            <a:r>
              <a:rPr lang="en-US" b="0" i="0" dirty="0">
                <a:solidFill>
                  <a:srgbClr val="374151"/>
                </a:solidFill>
                <a:effectLst/>
              </a:rPr>
              <a:t>The Importance of Infection Control and Prevention in Healthcare</a:t>
            </a:r>
            <a:endParaRPr lang="en-US" dirty="0"/>
          </a:p>
        </p:txBody>
      </p:sp>
      <p:sp>
        <p:nvSpPr>
          <p:cNvPr id="3" name="Content Placeholder 2">
            <a:extLst>
              <a:ext uri="{FF2B5EF4-FFF2-40B4-BE49-F238E27FC236}">
                <a16:creationId xmlns:a16="http://schemas.microsoft.com/office/drawing/2014/main" id="{30F1C19E-B097-15AD-C476-C0E644FCCA59}"/>
              </a:ext>
            </a:extLst>
          </p:cNvPr>
          <p:cNvSpPr>
            <a:spLocks noGrp="1"/>
          </p:cNvSpPr>
          <p:nvPr>
            <p:ph idx="1"/>
          </p:nvPr>
        </p:nvSpPr>
        <p:spPr/>
        <p:txBody>
          <a:bodyPr>
            <a:normAutofit/>
          </a:bodyPr>
          <a:lstStyle/>
          <a:p>
            <a:pPr algn="l"/>
            <a:r>
              <a:rPr lang="en-US" b="0" i="0" dirty="0">
                <a:solidFill>
                  <a:srgbClr val="3C4245"/>
                </a:solidFill>
                <a:effectLst/>
              </a:rPr>
              <a:t>Infection prevention and control (IPC) is a practical, evidence-based approach preventing patients and health workers from being harmed by avoidable infections. </a:t>
            </a:r>
          </a:p>
          <a:p>
            <a:pPr algn="l"/>
            <a:r>
              <a:rPr lang="en-US" b="0" i="0" dirty="0">
                <a:solidFill>
                  <a:srgbClr val="3C4245"/>
                </a:solidFill>
                <a:effectLst/>
              </a:rPr>
              <a:t>Effective IPC requires constant action at all levels of the health system, including </a:t>
            </a:r>
            <a:r>
              <a:rPr lang="en-US" b="1" i="0" u="sng" dirty="0">
                <a:solidFill>
                  <a:srgbClr val="3C4245"/>
                </a:solidFill>
                <a:effectLst/>
              </a:rPr>
              <a:t>policymakers,</a:t>
            </a:r>
            <a:r>
              <a:rPr lang="en-US" b="0" i="0" dirty="0">
                <a:solidFill>
                  <a:srgbClr val="3C4245"/>
                </a:solidFill>
                <a:effectLst/>
              </a:rPr>
              <a:t> facility managers, health workers and those who access health services. </a:t>
            </a:r>
          </a:p>
          <a:p>
            <a:pPr algn="l"/>
            <a:r>
              <a:rPr lang="en-US" b="0" i="0" dirty="0">
                <a:solidFill>
                  <a:srgbClr val="3C4245"/>
                </a:solidFill>
                <a:effectLst/>
              </a:rPr>
              <a:t>IPC is unique in the field of patient safety and quality of care, as it is universally relevant to every health worker and patient, at every health care interaction. </a:t>
            </a:r>
          </a:p>
          <a:p>
            <a:endParaRPr lang="en-US" dirty="0"/>
          </a:p>
        </p:txBody>
      </p:sp>
    </p:spTree>
    <p:extLst>
      <p:ext uri="{BB962C8B-B14F-4D97-AF65-F5344CB8AC3E}">
        <p14:creationId xmlns:p14="http://schemas.microsoft.com/office/powerpoint/2010/main" val="1205407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12BDD15D4B594EB98079BDE7D6DAD5" ma:contentTypeVersion="15" ma:contentTypeDescription="Create a new document." ma:contentTypeScope="" ma:versionID="6486d4c1f378c7b148dc986d93504e39">
  <xsd:schema xmlns:xsd="http://www.w3.org/2001/XMLSchema" xmlns:xs="http://www.w3.org/2001/XMLSchema" xmlns:p="http://schemas.microsoft.com/office/2006/metadata/properties" xmlns:ns2="2d78d645-3b2b-4a04-a80b-88266508e11e" xmlns:ns3="7f17e0c5-e301-4663-8b20-52b525cd1e87" targetNamespace="http://schemas.microsoft.com/office/2006/metadata/properties" ma:root="true" ma:fieldsID="e9b7394902fdba631aee33c94ca2bdad" ns2:_="" ns3:_="">
    <xsd:import namespace="2d78d645-3b2b-4a04-a80b-88266508e11e"/>
    <xsd:import namespace="7f17e0c5-e301-4663-8b20-52b525cd1e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8d645-3b2b-4a04-a80b-88266508e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db307b3-1b0b-4aae-816d-51e1f1d7bd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17e0c5-e301-4663-8b20-52b525cd1e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84d1fc5-e3c6-46d4-959a-7d9b0e16bb3a}" ma:internalName="TaxCatchAll" ma:showField="CatchAllData" ma:web="7f17e0c5-e301-4663-8b20-52b525cd1e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78d645-3b2b-4a04-a80b-88266508e11e">
      <Terms xmlns="http://schemas.microsoft.com/office/infopath/2007/PartnerControls"/>
    </lcf76f155ced4ddcb4097134ff3c332f>
    <TaxCatchAll xmlns="7f17e0c5-e301-4663-8b20-52b525cd1e87" xsi:nil="true"/>
  </documentManagement>
</p:properties>
</file>

<file path=customXml/itemProps1.xml><?xml version="1.0" encoding="utf-8"?>
<ds:datastoreItem xmlns:ds="http://schemas.openxmlformats.org/officeDocument/2006/customXml" ds:itemID="{3B9782FB-6941-4314-A6B1-2F3DAE3AAE50}"/>
</file>

<file path=customXml/itemProps2.xml><?xml version="1.0" encoding="utf-8"?>
<ds:datastoreItem xmlns:ds="http://schemas.openxmlformats.org/officeDocument/2006/customXml" ds:itemID="{81F3B66F-9582-497B-8566-3C818866CD51}"/>
</file>

<file path=customXml/itemProps3.xml><?xml version="1.0" encoding="utf-8"?>
<ds:datastoreItem xmlns:ds="http://schemas.openxmlformats.org/officeDocument/2006/customXml" ds:itemID="{19B1F33B-0BB5-4C37-87F9-32BE7B314492}"/>
</file>

<file path=docProps/app.xml><?xml version="1.0" encoding="utf-8"?>
<Properties xmlns="http://schemas.openxmlformats.org/officeDocument/2006/extended-properties" xmlns:vt="http://schemas.openxmlformats.org/officeDocument/2006/docPropsVTypes">
  <TotalTime>267</TotalTime>
  <Words>5912</Words>
  <Application>Microsoft Office PowerPoint</Application>
  <PresentationFormat>Widescreen</PresentationFormat>
  <Paragraphs>231</Paragraphs>
  <Slides>56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-apple-system</vt:lpstr>
      <vt:lpstr>Arial</vt:lpstr>
      <vt:lpstr>Calibri</vt:lpstr>
      <vt:lpstr>Calibri Light</vt:lpstr>
      <vt:lpstr>Cambria</vt:lpstr>
      <vt:lpstr>Fira Sans</vt:lpstr>
      <vt:lpstr>Google Sans</vt:lpstr>
      <vt:lpstr>inherit</vt:lpstr>
      <vt:lpstr>Noto Sans</vt:lpstr>
      <vt:lpstr>Open Sans</vt:lpstr>
      <vt:lpstr>Roboto</vt:lpstr>
      <vt:lpstr>Söhne</vt:lpstr>
      <vt:lpstr>SourceSansProRegular</vt:lpstr>
      <vt:lpstr>ui-sans-serif</vt:lpstr>
      <vt:lpstr>Office Theme</vt:lpstr>
      <vt:lpstr>Infection Control and Prevention in Healthcare</vt:lpstr>
      <vt:lpstr>Discussion Questions </vt:lpstr>
      <vt:lpstr>Discussion Questions</vt:lpstr>
      <vt:lpstr>Objectives</vt:lpstr>
      <vt:lpstr>Health Policy </vt:lpstr>
      <vt:lpstr>Examples  https://health.gov/healthypeople/objectives-and-data/browse-objectives/tobacco-use/increase-number-states-territories-and-dc-raise-minimum-age-tobacco-sales-21-years-tu-23 </vt:lpstr>
      <vt:lpstr>PowerPoint Presentation</vt:lpstr>
      <vt:lpstr>The Importance of Infection Control and Prevention in Healthcare</vt:lpstr>
      <vt:lpstr>The Importance of Infection Control and Prevention in Healthcare</vt:lpstr>
      <vt:lpstr>Infection Prevention and Control</vt:lpstr>
      <vt:lpstr>Connection to health policy and management</vt:lpstr>
      <vt:lpstr>Historical</vt:lpstr>
      <vt:lpstr>Historical</vt:lpstr>
      <vt:lpstr>Infection Control and Prevention Defined</vt:lpstr>
      <vt:lpstr>Define Infection Control and Prevention</vt:lpstr>
      <vt:lpstr>Infection Control and Prevention</vt:lpstr>
      <vt:lpstr>Infection Control and Prevention</vt:lpstr>
      <vt:lpstr>The Importance of Policy in HAI/AR Prevention and Control</vt:lpstr>
      <vt:lpstr>The Importance of Policy in HAI/AR Prevention and Control</vt:lpstr>
      <vt:lpstr>Not all infections occur in hospitals </vt:lpstr>
      <vt:lpstr>CDC and ASTHO Policy Toolkit for Healthcare-associated Infection Prevention</vt:lpstr>
      <vt:lpstr>Importance of Infection Control</vt:lpstr>
      <vt:lpstr>The economic burden of healthcare-associated infections</vt:lpstr>
      <vt:lpstr>PowerPoint Presentation</vt:lpstr>
      <vt:lpstr>PowerPoint Presentation</vt:lpstr>
      <vt:lpstr>The role of infection control in improving patient outcomes</vt:lpstr>
      <vt:lpstr>Regulatory Framework</vt:lpstr>
      <vt:lpstr>Healthcare-Associated Infections (HAIs)</vt:lpstr>
      <vt:lpstr>Central Line-associated                                   Bloodstream Infection                                                (CLABSI)</vt:lpstr>
      <vt:lpstr>Catheter-associated Urinary Tract Infections (CAUTI)</vt:lpstr>
      <vt:lpstr>Surgical Site Infection (SSI)</vt:lpstr>
      <vt:lpstr>Ventilator-associated Pneumonia (VAP)</vt:lpstr>
      <vt:lpstr>PowerPoint Presentation</vt:lpstr>
      <vt:lpstr>PowerPoint Presentation</vt:lpstr>
      <vt:lpstr>PowerPoint Presentation</vt:lpstr>
      <vt:lpstr>PowerPoint Presentation</vt:lpstr>
      <vt:lpstr>PowerPoint Presentation</vt:lpstr>
      <vt:lpstr>Strategies for Infection Prevention</vt:lpstr>
      <vt:lpstr>Health Policy in Infection Control</vt:lpstr>
      <vt:lpstr>Explore how health policies influence infection prevention</vt:lpstr>
      <vt:lpstr>Health Management in Infection Control</vt:lpstr>
      <vt:lpstr>High Impact Prevention (HIP)</vt:lpstr>
      <vt:lpstr>HIV Prevention Programs (Case Study)</vt:lpstr>
      <vt:lpstr>PowerPoint Presentation</vt:lpstr>
      <vt:lpstr>Results</vt:lpstr>
      <vt:lpstr>PowerPoint Presentation</vt:lpstr>
      <vt:lpstr>PowerPoint Presentation</vt:lpstr>
      <vt:lpstr>Challenges and Opportunities</vt:lpstr>
      <vt:lpstr>Future Trends</vt:lpstr>
      <vt:lpstr>Electronic Hand Hygiene Monitoring Systems</vt:lpstr>
      <vt:lpstr>Antimicrobial Textiles</vt:lpstr>
      <vt:lpstr>Ultraviolet C Devices</vt:lpstr>
      <vt:lpstr>Optimization of the Electronic Medical Record for Infection Prevention Practices</vt:lpstr>
      <vt:lpstr>Conclusions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 and HPM</dc:title>
  <dc:creator>Duszynski, Thomas J</dc:creator>
  <cp:lastModifiedBy>Duszynski, Thomas J</cp:lastModifiedBy>
  <cp:revision>2</cp:revision>
  <dcterms:created xsi:type="dcterms:W3CDTF">2024-02-01T15:44:21Z</dcterms:created>
  <dcterms:modified xsi:type="dcterms:W3CDTF">2024-04-10T11:35:32Z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0x0101006712BDD15D4B594EB98079BDE7D6DAD5</vt:lpwstr>
  </property>
  <property fmtid="{D5CDD505-2E9C-101B-9397-08002B2CF9AE}" pid="3" name="Order">
    <vt:r8>12066500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